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80" r:id="rId8"/>
    <p:sldId id="284" r:id="rId9"/>
    <p:sldId id="286" r:id="rId10"/>
    <p:sldId id="263" r:id="rId11"/>
    <p:sldId id="264" r:id="rId12"/>
    <p:sldId id="265" r:id="rId13"/>
    <p:sldId id="266" r:id="rId14"/>
    <p:sldId id="267" r:id="rId15"/>
    <p:sldId id="282" r:id="rId16"/>
    <p:sldId id="268" r:id="rId17"/>
    <p:sldId id="269" r:id="rId18"/>
    <p:sldId id="270" r:id="rId19"/>
    <p:sldId id="271" r:id="rId20"/>
    <p:sldId id="272" r:id="rId21"/>
    <p:sldId id="285" r:id="rId22"/>
    <p:sldId id="273" r:id="rId23"/>
    <p:sldId id="274" r:id="rId24"/>
    <p:sldId id="275" r:id="rId25"/>
    <p:sldId id="276" r:id="rId26"/>
    <p:sldId id="281" r:id="rId27"/>
    <p:sldId id="278" r:id="rId28"/>
    <p:sldId id="279" r:id="rId29"/>
  </p:sldIdLst>
  <p:sldSz cx="12192000" cy="6858000"/>
  <p:notesSz cx="121920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535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1" d="100"/>
          <a:sy n="81" d="100"/>
        </p:scale>
        <p:origin x="725" y="4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1" i="0">
                <a:solidFill>
                  <a:schemeClr val="tx1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chemeClr val="tx1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1/26/2025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rgbClr val="8E8E93"/>
                </a:solidFill>
                <a:latin typeface="Cambria"/>
                <a:cs typeface="Cambria"/>
              </a:defRPr>
            </a:lvl1pPr>
          </a:lstStyle>
          <a:p>
            <a:pPr marL="164465">
              <a:lnSpc>
                <a:spcPct val="100000"/>
              </a:lnSpc>
              <a:spcBef>
                <a:spcPts val="50"/>
              </a:spcBef>
            </a:pPr>
            <a:fld id="{81D60167-4931-47E6-BA6A-407CBD079E47}" type="slidenum">
              <a:rPr spc="-50" dirty="0"/>
              <a:t>‹#›</a:t>
            </a:fld>
            <a:endParaRPr spc="-5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chemeClr val="tx1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1/26/2025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rgbClr val="8E8E93"/>
                </a:solidFill>
                <a:latin typeface="Cambria"/>
                <a:cs typeface="Cambria"/>
              </a:defRPr>
            </a:lvl1pPr>
          </a:lstStyle>
          <a:p>
            <a:pPr marL="164465">
              <a:lnSpc>
                <a:spcPct val="100000"/>
              </a:lnSpc>
              <a:spcBef>
                <a:spcPts val="50"/>
              </a:spcBef>
            </a:pPr>
            <a:fld id="{81D60167-4931-47E6-BA6A-407CBD079E47}" type="slidenum">
              <a:rPr spc="-50" dirty="0"/>
              <a:t>‹#›</a:t>
            </a:fld>
            <a:endParaRPr spc="-5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chemeClr val="tx1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1/26/2025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rgbClr val="8E8E93"/>
                </a:solidFill>
                <a:latin typeface="Cambria"/>
                <a:cs typeface="Cambria"/>
              </a:defRPr>
            </a:lvl1pPr>
          </a:lstStyle>
          <a:p>
            <a:pPr marL="164465">
              <a:lnSpc>
                <a:spcPct val="100000"/>
              </a:lnSpc>
              <a:spcBef>
                <a:spcPts val="50"/>
              </a:spcBef>
            </a:pPr>
            <a:fld id="{81D60167-4931-47E6-BA6A-407CBD079E47}" type="slidenum">
              <a:rPr spc="-50" dirty="0"/>
              <a:t>‹#›</a:t>
            </a:fld>
            <a:endParaRPr spc="-50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457200" y="0"/>
            <a:ext cx="11734800" cy="6858000"/>
          </a:xfrm>
          <a:custGeom>
            <a:avLst/>
            <a:gdLst/>
            <a:ahLst/>
            <a:cxnLst/>
            <a:rect l="l" t="t" r="r" b="b"/>
            <a:pathLst>
              <a:path w="11734800" h="6858000">
                <a:moveTo>
                  <a:pt x="0" y="6858000"/>
                </a:moveTo>
                <a:lnTo>
                  <a:pt x="11734800" y="6858000"/>
                </a:lnTo>
                <a:lnTo>
                  <a:pt x="117348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3535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0" y="0"/>
            <a:ext cx="457200" cy="6858000"/>
          </a:xfrm>
          <a:custGeom>
            <a:avLst/>
            <a:gdLst/>
            <a:ahLst/>
            <a:cxnLst/>
            <a:rect l="l" t="t" r="r" b="b"/>
            <a:pathLst>
              <a:path w="457200" h="6858000">
                <a:moveTo>
                  <a:pt x="457200" y="0"/>
                </a:moveTo>
                <a:lnTo>
                  <a:pt x="0" y="0"/>
                </a:lnTo>
                <a:lnTo>
                  <a:pt x="0" y="6858000"/>
                </a:lnTo>
                <a:lnTo>
                  <a:pt x="457200" y="6858000"/>
                </a:lnTo>
                <a:lnTo>
                  <a:pt x="457200" y="0"/>
                </a:lnTo>
                <a:close/>
              </a:path>
            </a:pathLst>
          </a:custGeom>
          <a:solidFill>
            <a:srgbClr val="6E6E7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chemeClr val="tx1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1/26/2025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rgbClr val="8E8E93"/>
                </a:solidFill>
                <a:latin typeface="Cambria"/>
                <a:cs typeface="Cambria"/>
              </a:defRPr>
            </a:lvl1pPr>
          </a:lstStyle>
          <a:p>
            <a:pPr marL="164465">
              <a:lnSpc>
                <a:spcPct val="100000"/>
              </a:lnSpc>
              <a:spcBef>
                <a:spcPts val="50"/>
              </a:spcBef>
            </a:pPr>
            <a:fld id="{81D60167-4931-47E6-BA6A-407CBD079E47}" type="slidenum">
              <a:rPr spc="-50" dirty="0"/>
              <a:t>‹#›</a:t>
            </a:fld>
            <a:endParaRPr spc="-5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1/26/2025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rgbClr val="8E8E93"/>
                </a:solidFill>
                <a:latin typeface="Cambria"/>
                <a:cs typeface="Cambria"/>
              </a:defRPr>
            </a:lvl1pPr>
          </a:lstStyle>
          <a:p>
            <a:pPr marL="164465">
              <a:lnSpc>
                <a:spcPct val="100000"/>
              </a:lnSpc>
              <a:spcBef>
                <a:spcPts val="50"/>
              </a:spcBef>
            </a:pPr>
            <a:fld id="{81D60167-4931-47E6-BA6A-407CBD079E47}" type="slidenum">
              <a:rPr spc="-50" dirty="0"/>
              <a:t>‹#›</a:t>
            </a:fld>
            <a:endParaRPr spc="-50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11292840" y="0"/>
            <a:ext cx="899160" cy="6858000"/>
          </a:xfrm>
          <a:custGeom>
            <a:avLst/>
            <a:gdLst/>
            <a:ahLst/>
            <a:cxnLst/>
            <a:rect l="l" t="t" r="r" b="b"/>
            <a:pathLst>
              <a:path w="899159" h="6858000">
                <a:moveTo>
                  <a:pt x="0" y="0"/>
                </a:moveTo>
                <a:lnTo>
                  <a:pt x="0" y="6858000"/>
                </a:lnTo>
                <a:lnTo>
                  <a:pt x="899159" y="6858000"/>
                </a:lnTo>
                <a:lnTo>
                  <a:pt x="899159" y="0"/>
                </a:lnTo>
                <a:lnTo>
                  <a:pt x="0" y="0"/>
                </a:lnTo>
                <a:close/>
              </a:path>
            </a:pathLst>
          </a:custGeom>
          <a:solidFill>
            <a:srgbClr val="3535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63981" y="273558"/>
            <a:ext cx="10182860" cy="4978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1" i="0">
                <a:solidFill>
                  <a:schemeClr val="tx1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75284" y="3337686"/>
            <a:ext cx="6317615" cy="30467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chemeClr val="tx1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1/26/2025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459209" y="6154396"/>
            <a:ext cx="598170" cy="5759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0" i="0">
                <a:solidFill>
                  <a:srgbClr val="8E8E93"/>
                </a:solidFill>
                <a:latin typeface="Cambria"/>
                <a:cs typeface="Cambria"/>
              </a:defRPr>
            </a:lvl1pPr>
          </a:lstStyle>
          <a:p>
            <a:pPr marL="164465">
              <a:lnSpc>
                <a:spcPct val="100000"/>
              </a:lnSpc>
              <a:spcBef>
                <a:spcPts val="50"/>
              </a:spcBef>
            </a:pPr>
            <a:fld id="{81D60167-4931-47E6-BA6A-407CBD079E47}" type="slidenum">
              <a:rPr spc="-50" dirty="0"/>
              <a:t>‹#›</a:t>
            </a:fld>
            <a:endParaRPr spc="-5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hVimVzgtD6w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m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N00g9Q9stBo?si=0MldlsGhECqgUkSd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12192000" cy="6858000"/>
            </a:xfrm>
            <a:custGeom>
              <a:avLst/>
              <a:gdLst/>
              <a:ahLst/>
              <a:cxnLst/>
              <a:rect l="l" t="t" r="r" b="b"/>
              <a:pathLst>
                <a:path w="11734800" h="6858000">
                  <a:moveTo>
                    <a:pt x="0" y="6858000"/>
                  </a:moveTo>
                  <a:lnTo>
                    <a:pt x="11734800" y="6858000"/>
                  </a:lnTo>
                  <a:lnTo>
                    <a:pt x="11734800" y="0"/>
                  </a:lnTo>
                  <a:lnTo>
                    <a:pt x="0" y="0"/>
                  </a:lnTo>
                  <a:lnTo>
                    <a:pt x="0" y="685800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0"/>
              <a:ext cx="457200" cy="6858000"/>
            </a:xfrm>
            <a:custGeom>
              <a:avLst/>
              <a:gdLst/>
              <a:ahLst/>
              <a:cxnLst/>
              <a:rect l="l" t="t" r="r" b="b"/>
              <a:pathLst>
                <a:path w="457200" h="6858000">
                  <a:moveTo>
                    <a:pt x="457200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457200" y="6858000"/>
                  </a:lnTo>
                  <a:lnTo>
                    <a:pt x="457200" y="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11611102" y="6147917"/>
            <a:ext cx="28003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0" dirty="0">
                <a:solidFill>
                  <a:srgbClr val="A6A6A6"/>
                </a:solidFill>
                <a:latin typeface="Cambria"/>
                <a:cs typeface="Cambria"/>
              </a:rPr>
              <a:t>1</a:t>
            </a:r>
            <a:endParaRPr sz="3600" dirty="0">
              <a:latin typeface="Cambria"/>
              <a:cs typeface="Cambria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433322" y="1503457"/>
            <a:ext cx="8773795" cy="1427480"/>
          </a:xfrm>
          <a:prstGeom prst="rect">
            <a:avLst/>
          </a:prstGeom>
        </p:spPr>
        <p:txBody>
          <a:bodyPr vert="horz" wrap="square" lIns="0" tIns="249554" rIns="0" bIns="0" rtlCol="0">
            <a:spAutoFit/>
          </a:bodyPr>
          <a:lstStyle/>
          <a:p>
            <a:pPr marL="52705">
              <a:lnSpc>
                <a:spcPct val="100000"/>
              </a:lnSpc>
              <a:spcBef>
                <a:spcPts val="1964"/>
              </a:spcBef>
            </a:pPr>
            <a:r>
              <a:rPr sz="4400" b="0" spc="80" dirty="0">
                <a:solidFill>
                  <a:srgbClr val="FFFFFF"/>
                </a:solidFill>
                <a:latin typeface="Cambria"/>
                <a:cs typeface="Cambria"/>
              </a:rPr>
              <a:t>Introduction</a:t>
            </a:r>
            <a:r>
              <a:rPr sz="4400" b="0" spc="14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4400" b="0" dirty="0">
                <a:solidFill>
                  <a:srgbClr val="FFFFFF"/>
                </a:solidFill>
                <a:latin typeface="Cambria"/>
                <a:cs typeface="Cambria"/>
              </a:rPr>
              <a:t>to</a:t>
            </a:r>
            <a:r>
              <a:rPr sz="4400" b="0" spc="17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4400" b="0" spc="280" dirty="0">
                <a:solidFill>
                  <a:srgbClr val="FFFFFF"/>
                </a:solidFill>
                <a:latin typeface="Cambria"/>
                <a:cs typeface="Cambria"/>
              </a:rPr>
              <a:t>Data</a:t>
            </a:r>
            <a:r>
              <a:rPr sz="4400" b="0" spc="17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4400" b="0" spc="135" dirty="0">
                <a:solidFill>
                  <a:srgbClr val="FFFFFF"/>
                </a:solidFill>
                <a:latin typeface="Cambria"/>
                <a:cs typeface="Cambria"/>
              </a:rPr>
              <a:t>Visualization</a:t>
            </a:r>
            <a:endParaRPr sz="440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1015"/>
              </a:spcBef>
            </a:pPr>
            <a:r>
              <a:rPr sz="2400" b="0" spc="130" dirty="0">
                <a:solidFill>
                  <a:srgbClr val="FFFFFF"/>
                </a:solidFill>
                <a:latin typeface="Cambria"/>
                <a:cs typeface="Cambria"/>
              </a:rPr>
              <a:t>Data</a:t>
            </a:r>
            <a:r>
              <a:rPr sz="2400" b="0" spc="5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400" b="0" spc="55" dirty="0">
                <a:solidFill>
                  <a:srgbClr val="FFFFFF"/>
                </a:solidFill>
                <a:latin typeface="Cambria"/>
                <a:cs typeface="Cambria"/>
              </a:rPr>
              <a:t>Visualization</a:t>
            </a:r>
            <a:r>
              <a:rPr sz="2400" b="0" spc="2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400" b="0" spc="55" dirty="0">
                <a:solidFill>
                  <a:srgbClr val="FFFFFF"/>
                </a:solidFill>
                <a:latin typeface="Cambria"/>
                <a:cs typeface="Cambria"/>
              </a:rPr>
              <a:t>Course</a:t>
            </a:r>
            <a:r>
              <a:rPr sz="2400" b="0" spc="5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400" b="0" spc="130" dirty="0">
                <a:solidFill>
                  <a:srgbClr val="FFFFFF"/>
                </a:solidFill>
                <a:latin typeface="Cambria"/>
                <a:cs typeface="Cambria"/>
              </a:rPr>
              <a:t>–</a:t>
            </a:r>
            <a:r>
              <a:rPr sz="2400" b="0" spc="50" dirty="0">
                <a:solidFill>
                  <a:srgbClr val="FFFFFF"/>
                </a:solidFill>
                <a:latin typeface="Cambria"/>
                <a:cs typeface="Cambria"/>
              </a:rPr>
              <a:t> Lecture</a:t>
            </a:r>
            <a:r>
              <a:rPr sz="2400" b="0" spc="3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400" b="0" spc="-50" dirty="0">
                <a:solidFill>
                  <a:srgbClr val="FFFFFF"/>
                </a:solidFill>
                <a:latin typeface="Cambria"/>
                <a:cs typeface="Cambria"/>
              </a:rPr>
              <a:t>1</a:t>
            </a:r>
            <a:endParaRPr sz="2400">
              <a:latin typeface="Cambria"/>
              <a:cs typeface="Cambri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86918" y="4911090"/>
            <a:ext cx="2752725" cy="39497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square" lIns="0" tIns="57150" rIns="0" bIns="0" rtlCol="0">
            <a:spAutoFit/>
          </a:bodyPr>
          <a:lstStyle/>
          <a:p>
            <a:pPr marL="90170">
              <a:lnSpc>
                <a:spcPct val="100000"/>
              </a:lnSpc>
              <a:spcBef>
                <a:spcPts val="450"/>
              </a:spcBef>
            </a:pPr>
            <a:r>
              <a:rPr sz="1800" spc="125" dirty="0">
                <a:solidFill>
                  <a:srgbClr val="FFFFFF"/>
                </a:solidFill>
                <a:latin typeface="Cambria"/>
                <a:cs typeface="Cambria"/>
              </a:rPr>
              <a:t>Dr.</a:t>
            </a:r>
            <a:r>
              <a:rPr sz="1800" spc="105" dirty="0">
                <a:solidFill>
                  <a:srgbClr val="FFFFFF"/>
                </a:solidFill>
                <a:latin typeface="Cambria"/>
                <a:cs typeface="Cambria"/>
              </a:rPr>
              <a:t> Muhammad </a:t>
            </a:r>
            <a:r>
              <a:rPr sz="1800" spc="85" dirty="0">
                <a:solidFill>
                  <a:srgbClr val="FFFFFF"/>
                </a:solidFill>
                <a:latin typeface="Cambria"/>
                <a:cs typeface="Cambria"/>
              </a:rPr>
              <a:t>Sajjad</a:t>
            </a:r>
            <a:endParaRPr sz="1800" dirty="0">
              <a:latin typeface="Cambria"/>
              <a:cs typeface="Cambri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86918" y="5357621"/>
            <a:ext cx="2752725" cy="39497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square" lIns="0" tIns="57785" rIns="0" bIns="0" rtlCol="0">
            <a:spAutoFit/>
          </a:bodyPr>
          <a:lstStyle/>
          <a:p>
            <a:pPr marL="90170">
              <a:lnSpc>
                <a:spcPct val="100000"/>
              </a:lnSpc>
              <a:spcBef>
                <a:spcPts val="455"/>
              </a:spcBef>
            </a:pPr>
            <a:r>
              <a:rPr sz="1800" spc="120" dirty="0">
                <a:solidFill>
                  <a:srgbClr val="FFFFFF"/>
                </a:solidFill>
                <a:latin typeface="Cambria"/>
                <a:cs typeface="Cambria"/>
              </a:rPr>
              <a:t>R.A:</a:t>
            </a:r>
            <a:r>
              <a:rPr sz="1800" spc="114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100" dirty="0">
                <a:solidFill>
                  <a:srgbClr val="FFFFFF"/>
                </a:solidFill>
                <a:latin typeface="Cambria"/>
                <a:cs typeface="Cambria"/>
              </a:rPr>
              <a:t>Imran</a:t>
            </a:r>
            <a:r>
              <a:rPr sz="1800" spc="12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85" dirty="0">
                <a:solidFill>
                  <a:srgbClr val="FFFFFF"/>
                </a:solidFill>
                <a:latin typeface="Cambria"/>
                <a:cs typeface="Cambria"/>
              </a:rPr>
              <a:t>Nawar</a:t>
            </a:r>
            <a:endParaRPr sz="1800" dirty="0">
              <a:latin typeface="Cambria"/>
              <a:cs typeface="Cambri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138666" y="6272021"/>
            <a:ext cx="1972310" cy="39497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square" lIns="0" tIns="5778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455"/>
              </a:spcBef>
            </a:pPr>
            <a:r>
              <a:rPr sz="1800" spc="55" dirty="0">
                <a:solidFill>
                  <a:srgbClr val="FFFFFF"/>
                </a:solidFill>
                <a:latin typeface="Cambria"/>
                <a:cs typeface="Cambria"/>
              </a:rPr>
              <a:t>September</a:t>
            </a:r>
            <a:r>
              <a:rPr sz="1800" spc="14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Cambria"/>
                <a:cs typeface="Cambria"/>
              </a:rPr>
              <a:t>2024</a:t>
            </a:r>
            <a:endParaRPr sz="1800" dirty="0">
              <a:latin typeface="Cambria"/>
              <a:cs typeface="Cambria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3C7B4D9-A495-D928-0132-1949355BFFCD}"/>
              </a:ext>
            </a:extLst>
          </p:cNvPr>
          <p:cNvSpPr txBox="1">
            <a:spLocks/>
          </p:cNvSpPr>
          <p:nvPr/>
        </p:nvSpPr>
        <p:spPr>
          <a:xfrm>
            <a:off x="1614678" y="2067546"/>
            <a:ext cx="9144000" cy="2387600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>
              <a:defRPr sz="2800" b="1" i="0">
                <a:solidFill>
                  <a:schemeClr val="tx1"/>
                </a:solidFill>
                <a:latin typeface="Cambria"/>
                <a:ea typeface="+mj-ea"/>
                <a:cs typeface="Cambria"/>
              </a:defRPr>
            </a:lvl1pPr>
          </a:lstStyle>
          <a:p>
            <a:pPr algn="ctr"/>
            <a:r>
              <a:rPr lang="en-US" sz="6600" dirty="0"/>
              <a:t>DATA VISUALIZATION</a:t>
            </a:r>
          </a:p>
          <a:p>
            <a:pPr algn="ctr"/>
            <a:endParaRPr lang="en-US" sz="6600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E7C133C3-2BC1-30B6-1C40-B1C6CEB4F967}"/>
              </a:ext>
            </a:extLst>
          </p:cNvPr>
          <p:cNvSpPr txBox="1">
            <a:spLocks/>
          </p:cNvSpPr>
          <p:nvPr/>
        </p:nvSpPr>
        <p:spPr>
          <a:xfrm>
            <a:off x="1524000" y="4354279"/>
            <a:ext cx="9144000" cy="9848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1800" b="0" i="0">
                <a:solidFill>
                  <a:schemeClr val="tx1"/>
                </a:solidFill>
                <a:latin typeface="Cambria"/>
                <a:ea typeface="+mn-ea"/>
                <a:cs typeface="Cambria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dirty="0"/>
              <a:t>Mr. Ali Haider</a:t>
            </a:r>
          </a:p>
          <a:p>
            <a:pPr algn="ctr"/>
            <a:r>
              <a:rPr lang="en-US" sz="3200" dirty="0"/>
              <a:t>Institute Of Management Sciences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100" spc="155" dirty="0"/>
              <a:t>Storytelling</a:t>
            </a:r>
            <a:r>
              <a:rPr sz="3100" spc="85" dirty="0"/>
              <a:t> </a:t>
            </a:r>
            <a:r>
              <a:rPr sz="3100" spc="175" dirty="0"/>
              <a:t>with</a:t>
            </a:r>
            <a:r>
              <a:rPr sz="3100" spc="150" dirty="0"/>
              <a:t> </a:t>
            </a:r>
            <a:r>
              <a:rPr sz="3100" spc="155" dirty="0"/>
              <a:t>Data:</a:t>
            </a:r>
            <a:r>
              <a:rPr sz="3100" spc="100" dirty="0"/>
              <a:t> </a:t>
            </a:r>
            <a:r>
              <a:rPr sz="2700" b="0" spc="75" dirty="0">
                <a:latin typeface="Cambria"/>
                <a:cs typeface="Cambria"/>
              </a:rPr>
              <a:t>Communicating</a:t>
            </a:r>
            <a:r>
              <a:rPr sz="2700" b="0" spc="50" dirty="0">
                <a:latin typeface="Cambria"/>
                <a:cs typeface="Cambria"/>
              </a:rPr>
              <a:t> </a:t>
            </a:r>
            <a:r>
              <a:rPr sz="2700" b="0" spc="80" dirty="0">
                <a:latin typeface="Cambria"/>
                <a:cs typeface="Cambria"/>
              </a:rPr>
              <a:t>Insights</a:t>
            </a:r>
            <a:r>
              <a:rPr sz="2700" b="0" spc="45" dirty="0">
                <a:latin typeface="Cambria"/>
                <a:cs typeface="Cambria"/>
              </a:rPr>
              <a:t> Effectively</a:t>
            </a:r>
            <a:endParaRPr sz="27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60908" y="806551"/>
            <a:ext cx="7032625" cy="5208270"/>
          </a:xfrm>
          <a:prstGeom prst="rect">
            <a:avLst/>
          </a:prstGeom>
        </p:spPr>
        <p:txBody>
          <a:bodyPr vert="horz" wrap="square" lIns="0" tIns="869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85"/>
              </a:spcBef>
            </a:pPr>
            <a:r>
              <a:rPr sz="1700" b="1" spc="95" dirty="0">
                <a:latin typeface="Cambria"/>
                <a:cs typeface="Cambria"/>
              </a:rPr>
              <a:t>Definition:</a:t>
            </a:r>
            <a:endParaRPr sz="1700">
              <a:latin typeface="Cambria"/>
              <a:cs typeface="Cambria"/>
            </a:endParaRPr>
          </a:p>
          <a:p>
            <a:pPr marL="194945" indent="-182245">
              <a:lnSpc>
                <a:spcPts val="1889"/>
              </a:lnSpc>
              <a:spcBef>
                <a:spcPts val="590"/>
              </a:spcBef>
              <a:buClr>
                <a:srgbClr val="6E6E74"/>
              </a:buClr>
              <a:buSzPct val="79411"/>
              <a:buFont typeface="Arial MT"/>
              <a:buChar char="•"/>
              <a:tabLst>
                <a:tab pos="194945" algn="l"/>
              </a:tabLst>
            </a:pPr>
            <a:r>
              <a:rPr sz="1700" spc="130" dirty="0">
                <a:latin typeface="Cambria"/>
                <a:cs typeface="Cambria"/>
              </a:rPr>
              <a:t>Data</a:t>
            </a:r>
            <a:r>
              <a:rPr sz="1700" spc="254" dirty="0">
                <a:latin typeface="Cambria"/>
                <a:cs typeface="Cambria"/>
              </a:rPr>
              <a:t> </a:t>
            </a:r>
            <a:r>
              <a:rPr sz="1700" spc="60" dirty="0">
                <a:latin typeface="Cambria"/>
                <a:cs typeface="Cambria"/>
              </a:rPr>
              <a:t>storytelling</a:t>
            </a:r>
            <a:r>
              <a:rPr sz="1700" spc="260" dirty="0">
                <a:latin typeface="Cambria"/>
                <a:cs typeface="Cambria"/>
              </a:rPr>
              <a:t> </a:t>
            </a:r>
            <a:r>
              <a:rPr sz="1700" spc="60" dirty="0">
                <a:latin typeface="Cambria"/>
                <a:cs typeface="Cambria"/>
              </a:rPr>
              <a:t>is</a:t>
            </a:r>
            <a:r>
              <a:rPr sz="1700" spc="254" dirty="0">
                <a:latin typeface="Cambria"/>
                <a:cs typeface="Cambria"/>
              </a:rPr>
              <a:t> </a:t>
            </a:r>
            <a:r>
              <a:rPr sz="1700" spc="70" dirty="0">
                <a:latin typeface="Cambria"/>
                <a:cs typeface="Cambria"/>
              </a:rPr>
              <a:t>the</a:t>
            </a:r>
            <a:r>
              <a:rPr sz="1700" spc="240" dirty="0">
                <a:latin typeface="Cambria"/>
                <a:cs typeface="Cambria"/>
              </a:rPr>
              <a:t> </a:t>
            </a:r>
            <a:r>
              <a:rPr sz="1700" spc="50" dirty="0">
                <a:latin typeface="Cambria"/>
                <a:cs typeface="Cambria"/>
              </a:rPr>
              <a:t>practice</a:t>
            </a:r>
            <a:r>
              <a:rPr sz="1700" spc="250" dirty="0">
                <a:latin typeface="Cambria"/>
                <a:cs typeface="Cambria"/>
              </a:rPr>
              <a:t> </a:t>
            </a:r>
            <a:r>
              <a:rPr sz="1700" dirty="0">
                <a:latin typeface="Cambria"/>
                <a:cs typeface="Cambria"/>
              </a:rPr>
              <a:t>of</a:t>
            </a:r>
            <a:r>
              <a:rPr sz="1700" spc="229" dirty="0">
                <a:latin typeface="Cambria"/>
                <a:cs typeface="Cambria"/>
              </a:rPr>
              <a:t> </a:t>
            </a:r>
            <a:r>
              <a:rPr sz="1700" spc="65" dirty="0">
                <a:latin typeface="Cambria"/>
                <a:cs typeface="Cambria"/>
              </a:rPr>
              <a:t>creating</a:t>
            </a:r>
            <a:r>
              <a:rPr sz="1700" spc="245" dirty="0">
                <a:latin typeface="Cambria"/>
                <a:cs typeface="Cambria"/>
              </a:rPr>
              <a:t> </a:t>
            </a:r>
            <a:r>
              <a:rPr sz="1700" spc="114" dirty="0">
                <a:latin typeface="Cambria"/>
                <a:cs typeface="Cambria"/>
              </a:rPr>
              <a:t>a</a:t>
            </a:r>
            <a:r>
              <a:rPr sz="1700" spc="245" dirty="0">
                <a:latin typeface="Cambria"/>
                <a:cs typeface="Cambria"/>
              </a:rPr>
              <a:t> </a:t>
            </a:r>
            <a:r>
              <a:rPr sz="1700" spc="50" dirty="0">
                <a:latin typeface="Cambria"/>
                <a:cs typeface="Cambria"/>
              </a:rPr>
              <a:t>compelling</a:t>
            </a:r>
            <a:r>
              <a:rPr sz="1700" spc="240" dirty="0">
                <a:latin typeface="Cambria"/>
                <a:cs typeface="Cambria"/>
              </a:rPr>
              <a:t> </a:t>
            </a:r>
            <a:r>
              <a:rPr sz="1700" spc="65" dirty="0">
                <a:latin typeface="Cambria"/>
                <a:cs typeface="Cambria"/>
              </a:rPr>
              <a:t>narrative</a:t>
            </a:r>
            <a:endParaRPr sz="1700">
              <a:latin typeface="Cambria"/>
              <a:cs typeface="Cambria"/>
            </a:endParaRPr>
          </a:p>
          <a:p>
            <a:pPr marL="194945">
              <a:lnSpc>
                <a:spcPts val="1889"/>
              </a:lnSpc>
            </a:pPr>
            <a:r>
              <a:rPr sz="1700" spc="80" dirty="0">
                <a:latin typeface="Cambria"/>
                <a:cs typeface="Cambria"/>
              </a:rPr>
              <a:t>using</a:t>
            </a:r>
            <a:r>
              <a:rPr sz="1700" spc="135" dirty="0">
                <a:latin typeface="Cambria"/>
                <a:cs typeface="Cambria"/>
              </a:rPr>
              <a:t> </a:t>
            </a:r>
            <a:r>
              <a:rPr sz="1700" spc="100" dirty="0">
                <a:latin typeface="Cambria"/>
                <a:cs typeface="Cambria"/>
              </a:rPr>
              <a:t>data</a:t>
            </a:r>
            <a:r>
              <a:rPr sz="1700" spc="145" dirty="0">
                <a:latin typeface="Cambria"/>
                <a:cs typeface="Cambria"/>
              </a:rPr>
              <a:t> </a:t>
            </a:r>
            <a:r>
              <a:rPr sz="1700" dirty="0">
                <a:latin typeface="Cambria"/>
                <a:cs typeface="Cambria"/>
              </a:rPr>
              <a:t>to</a:t>
            </a:r>
            <a:r>
              <a:rPr sz="1700" spc="165" dirty="0">
                <a:latin typeface="Cambria"/>
                <a:cs typeface="Cambria"/>
              </a:rPr>
              <a:t> </a:t>
            </a:r>
            <a:r>
              <a:rPr sz="1700" dirty="0">
                <a:latin typeface="Cambria"/>
                <a:cs typeface="Cambria"/>
              </a:rPr>
              <a:t>convey</a:t>
            </a:r>
            <a:r>
              <a:rPr sz="1700" spc="135" dirty="0">
                <a:latin typeface="Cambria"/>
                <a:cs typeface="Cambria"/>
              </a:rPr>
              <a:t> </a:t>
            </a:r>
            <a:r>
              <a:rPr sz="1700" spc="80" dirty="0">
                <a:latin typeface="Cambria"/>
                <a:cs typeface="Cambria"/>
              </a:rPr>
              <a:t>insights</a:t>
            </a:r>
            <a:r>
              <a:rPr sz="1700" spc="165" dirty="0">
                <a:latin typeface="Cambria"/>
                <a:cs typeface="Cambria"/>
              </a:rPr>
              <a:t> </a:t>
            </a:r>
            <a:r>
              <a:rPr sz="1700" spc="55" dirty="0">
                <a:latin typeface="Cambria"/>
                <a:cs typeface="Cambria"/>
              </a:rPr>
              <a:t>clearly</a:t>
            </a:r>
            <a:r>
              <a:rPr sz="1700" spc="135" dirty="0">
                <a:latin typeface="Cambria"/>
                <a:cs typeface="Cambria"/>
              </a:rPr>
              <a:t> </a:t>
            </a:r>
            <a:r>
              <a:rPr sz="1700" spc="85" dirty="0">
                <a:latin typeface="Cambria"/>
                <a:cs typeface="Cambria"/>
              </a:rPr>
              <a:t>and</a:t>
            </a:r>
            <a:r>
              <a:rPr sz="1700" spc="150" dirty="0">
                <a:latin typeface="Cambria"/>
                <a:cs typeface="Cambria"/>
              </a:rPr>
              <a:t> </a:t>
            </a:r>
            <a:r>
              <a:rPr sz="1700" spc="45" dirty="0">
                <a:latin typeface="Cambria"/>
                <a:cs typeface="Cambria"/>
              </a:rPr>
              <a:t>effectively.</a:t>
            </a:r>
            <a:endParaRPr sz="1700">
              <a:latin typeface="Cambria"/>
              <a:cs typeface="Cambria"/>
            </a:endParaRPr>
          </a:p>
          <a:p>
            <a:pPr marL="194945" marR="5080" indent="-182880">
              <a:lnSpc>
                <a:spcPts val="1739"/>
              </a:lnSpc>
              <a:spcBef>
                <a:spcPts val="900"/>
              </a:spcBef>
              <a:buClr>
                <a:srgbClr val="6E6E74"/>
              </a:buClr>
              <a:buSzPct val="79411"/>
              <a:buFont typeface="Arial MT"/>
              <a:buChar char="•"/>
              <a:tabLst>
                <a:tab pos="194945" algn="l"/>
              </a:tabLst>
            </a:pPr>
            <a:r>
              <a:rPr sz="1700" spc="114" dirty="0">
                <a:latin typeface="Cambria"/>
                <a:cs typeface="Cambria"/>
              </a:rPr>
              <a:t>It</a:t>
            </a:r>
            <a:r>
              <a:rPr sz="1700" spc="165" dirty="0">
                <a:latin typeface="Cambria"/>
                <a:cs typeface="Cambria"/>
              </a:rPr>
              <a:t> </a:t>
            </a:r>
            <a:r>
              <a:rPr sz="1700" dirty="0">
                <a:latin typeface="Cambria"/>
                <a:cs typeface="Cambria"/>
              </a:rPr>
              <a:t>goes</a:t>
            </a:r>
            <a:r>
              <a:rPr sz="1700" spc="180" dirty="0">
                <a:latin typeface="Cambria"/>
                <a:cs typeface="Cambria"/>
              </a:rPr>
              <a:t> </a:t>
            </a:r>
            <a:r>
              <a:rPr sz="1700" dirty="0">
                <a:latin typeface="Cambria"/>
                <a:cs typeface="Cambria"/>
              </a:rPr>
              <a:t>beyond</a:t>
            </a:r>
            <a:r>
              <a:rPr sz="1700" spc="170" dirty="0">
                <a:latin typeface="Cambria"/>
                <a:cs typeface="Cambria"/>
              </a:rPr>
              <a:t> </a:t>
            </a:r>
            <a:r>
              <a:rPr sz="1700" spc="55" dirty="0">
                <a:latin typeface="Cambria"/>
                <a:cs typeface="Cambria"/>
              </a:rPr>
              <a:t>mere</a:t>
            </a:r>
            <a:r>
              <a:rPr sz="1700" spc="165" dirty="0">
                <a:latin typeface="Cambria"/>
                <a:cs typeface="Cambria"/>
              </a:rPr>
              <a:t> </a:t>
            </a:r>
            <a:r>
              <a:rPr sz="1700" spc="75" dirty="0">
                <a:latin typeface="Cambria"/>
                <a:cs typeface="Cambria"/>
              </a:rPr>
              <a:t>visualization,</a:t>
            </a:r>
            <a:r>
              <a:rPr sz="1700" spc="185" dirty="0">
                <a:latin typeface="Cambria"/>
                <a:cs typeface="Cambria"/>
              </a:rPr>
              <a:t> </a:t>
            </a:r>
            <a:r>
              <a:rPr sz="1700" spc="85" dirty="0">
                <a:latin typeface="Cambria"/>
                <a:cs typeface="Cambria"/>
              </a:rPr>
              <a:t>aiming</a:t>
            </a:r>
            <a:r>
              <a:rPr sz="1700" spc="170" dirty="0">
                <a:latin typeface="Cambria"/>
                <a:cs typeface="Cambria"/>
              </a:rPr>
              <a:t> </a:t>
            </a:r>
            <a:r>
              <a:rPr sz="1700" dirty="0">
                <a:latin typeface="Cambria"/>
                <a:cs typeface="Cambria"/>
              </a:rPr>
              <a:t>to</a:t>
            </a:r>
            <a:r>
              <a:rPr sz="1700" spc="160" dirty="0">
                <a:latin typeface="Cambria"/>
                <a:cs typeface="Cambria"/>
              </a:rPr>
              <a:t> </a:t>
            </a:r>
            <a:r>
              <a:rPr sz="1700" spc="90" dirty="0">
                <a:latin typeface="Cambria"/>
                <a:cs typeface="Cambria"/>
              </a:rPr>
              <a:t>make</a:t>
            </a:r>
            <a:r>
              <a:rPr sz="1700" spc="175" dirty="0">
                <a:latin typeface="Cambria"/>
                <a:cs typeface="Cambria"/>
              </a:rPr>
              <a:t> </a:t>
            </a:r>
            <a:r>
              <a:rPr sz="1700" spc="95" dirty="0">
                <a:latin typeface="Cambria"/>
                <a:cs typeface="Cambria"/>
              </a:rPr>
              <a:t>data</a:t>
            </a:r>
            <a:r>
              <a:rPr sz="1700" spc="170" dirty="0">
                <a:latin typeface="Cambria"/>
                <a:cs typeface="Cambria"/>
              </a:rPr>
              <a:t> </a:t>
            </a:r>
            <a:r>
              <a:rPr sz="1700" spc="70" dirty="0">
                <a:latin typeface="Cambria"/>
                <a:cs typeface="Cambria"/>
              </a:rPr>
              <a:t>meaningful </a:t>
            </a:r>
            <a:r>
              <a:rPr sz="1700" spc="85" dirty="0">
                <a:latin typeface="Cambria"/>
                <a:cs typeface="Cambria"/>
              </a:rPr>
              <a:t>and</a:t>
            </a:r>
            <a:r>
              <a:rPr sz="1700" spc="110" dirty="0">
                <a:latin typeface="Cambria"/>
                <a:cs typeface="Cambria"/>
              </a:rPr>
              <a:t> </a:t>
            </a:r>
            <a:r>
              <a:rPr sz="1700" spc="70" dirty="0">
                <a:latin typeface="Cambria"/>
                <a:cs typeface="Cambria"/>
              </a:rPr>
              <a:t>impactful.</a:t>
            </a:r>
            <a:endParaRPr sz="170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1275"/>
              </a:spcBef>
            </a:pPr>
            <a:r>
              <a:rPr sz="1700" b="1" spc="100" dirty="0">
                <a:latin typeface="Cambria"/>
                <a:cs typeface="Cambria"/>
              </a:rPr>
              <a:t>Purpose:</a:t>
            </a:r>
            <a:endParaRPr sz="1700">
              <a:latin typeface="Cambria"/>
              <a:cs typeface="Cambria"/>
            </a:endParaRPr>
          </a:p>
          <a:p>
            <a:pPr marL="194945" indent="-182245">
              <a:lnSpc>
                <a:spcPts val="1885"/>
              </a:lnSpc>
              <a:spcBef>
                <a:spcPts val="1305"/>
              </a:spcBef>
              <a:buClr>
                <a:srgbClr val="6E6E74"/>
              </a:buClr>
              <a:buSzPct val="79411"/>
              <a:buFont typeface="Arial MT"/>
              <a:buChar char="•"/>
              <a:tabLst>
                <a:tab pos="194945" algn="l"/>
                <a:tab pos="603885" algn="l"/>
                <a:tab pos="1311275" algn="l"/>
                <a:tab pos="2283460" algn="l"/>
                <a:tab pos="3629660" algn="l"/>
                <a:tab pos="4839335" algn="l"/>
                <a:tab pos="6640830" algn="l"/>
              </a:tabLst>
            </a:pPr>
            <a:r>
              <a:rPr sz="1700" spc="-25" dirty="0">
                <a:latin typeface="Cambria"/>
                <a:cs typeface="Cambria"/>
              </a:rPr>
              <a:t>To</a:t>
            </a:r>
            <a:r>
              <a:rPr sz="1700" dirty="0">
                <a:latin typeface="Cambria"/>
                <a:cs typeface="Cambria"/>
              </a:rPr>
              <a:t>	</a:t>
            </a:r>
            <a:r>
              <a:rPr sz="1700" spc="75" dirty="0">
                <a:latin typeface="Cambria"/>
                <a:cs typeface="Cambria"/>
              </a:rPr>
              <a:t>make</a:t>
            </a:r>
            <a:r>
              <a:rPr sz="1700" dirty="0">
                <a:latin typeface="Cambria"/>
                <a:cs typeface="Cambria"/>
              </a:rPr>
              <a:t>	</a:t>
            </a:r>
            <a:r>
              <a:rPr sz="1700" spc="-10" dirty="0">
                <a:latin typeface="Cambria"/>
                <a:cs typeface="Cambria"/>
              </a:rPr>
              <a:t>complex</a:t>
            </a:r>
            <a:r>
              <a:rPr sz="1700" dirty="0">
                <a:latin typeface="Cambria"/>
                <a:cs typeface="Cambria"/>
              </a:rPr>
              <a:t>	</a:t>
            </a:r>
            <a:r>
              <a:rPr sz="1700" spc="45" dirty="0">
                <a:latin typeface="Cambria"/>
                <a:cs typeface="Cambria"/>
              </a:rPr>
              <a:t>information</a:t>
            </a:r>
            <a:r>
              <a:rPr sz="1700" dirty="0">
                <a:latin typeface="Cambria"/>
                <a:cs typeface="Cambria"/>
              </a:rPr>
              <a:t>	</a:t>
            </a:r>
            <a:r>
              <a:rPr sz="1700" spc="45" dirty="0">
                <a:latin typeface="Cambria"/>
                <a:cs typeface="Cambria"/>
              </a:rPr>
              <a:t>accessible,</a:t>
            </a:r>
            <a:r>
              <a:rPr sz="1700" dirty="0">
                <a:latin typeface="Cambria"/>
                <a:cs typeface="Cambria"/>
              </a:rPr>
              <a:t>	</a:t>
            </a:r>
            <a:r>
              <a:rPr sz="1700" spc="65" dirty="0">
                <a:latin typeface="Cambria"/>
                <a:cs typeface="Cambria"/>
              </a:rPr>
              <a:t>understandable,</a:t>
            </a:r>
            <a:r>
              <a:rPr sz="1700" dirty="0">
                <a:latin typeface="Cambria"/>
                <a:cs typeface="Cambria"/>
              </a:rPr>
              <a:t>	</a:t>
            </a:r>
            <a:r>
              <a:rPr sz="1700" spc="50" dirty="0">
                <a:latin typeface="Cambria"/>
                <a:cs typeface="Cambria"/>
              </a:rPr>
              <a:t>and</a:t>
            </a:r>
            <a:endParaRPr sz="1700">
              <a:latin typeface="Cambria"/>
              <a:cs typeface="Cambria"/>
            </a:endParaRPr>
          </a:p>
          <a:p>
            <a:pPr marL="194945">
              <a:lnSpc>
                <a:spcPts val="1885"/>
              </a:lnSpc>
            </a:pPr>
            <a:r>
              <a:rPr sz="1700" spc="55" dirty="0">
                <a:latin typeface="Cambria"/>
                <a:cs typeface="Cambria"/>
              </a:rPr>
              <a:t>memorable</a:t>
            </a:r>
            <a:r>
              <a:rPr sz="1700" spc="120" dirty="0">
                <a:latin typeface="Cambria"/>
                <a:cs typeface="Cambria"/>
              </a:rPr>
              <a:t> </a:t>
            </a:r>
            <a:r>
              <a:rPr sz="1700" dirty="0">
                <a:latin typeface="Cambria"/>
                <a:cs typeface="Cambria"/>
              </a:rPr>
              <a:t>to</a:t>
            </a:r>
            <a:r>
              <a:rPr sz="1700" spc="140" dirty="0">
                <a:latin typeface="Cambria"/>
                <a:cs typeface="Cambria"/>
              </a:rPr>
              <a:t> </a:t>
            </a:r>
            <a:r>
              <a:rPr sz="1700" spc="50" dirty="0">
                <a:latin typeface="Cambria"/>
                <a:cs typeface="Cambria"/>
              </a:rPr>
              <a:t>diverse</a:t>
            </a:r>
            <a:r>
              <a:rPr sz="1700" spc="105" dirty="0">
                <a:latin typeface="Cambria"/>
                <a:cs typeface="Cambria"/>
              </a:rPr>
              <a:t> </a:t>
            </a:r>
            <a:r>
              <a:rPr sz="1700" spc="60" dirty="0">
                <a:latin typeface="Cambria"/>
                <a:cs typeface="Cambria"/>
              </a:rPr>
              <a:t>audiences.</a:t>
            </a:r>
            <a:endParaRPr sz="1700">
              <a:latin typeface="Cambria"/>
              <a:cs typeface="Cambria"/>
            </a:endParaRPr>
          </a:p>
          <a:p>
            <a:pPr marL="194945" indent="-182245">
              <a:lnSpc>
                <a:spcPct val="100000"/>
              </a:lnSpc>
              <a:spcBef>
                <a:spcPts val="1300"/>
              </a:spcBef>
              <a:buClr>
                <a:srgbClr val="6E6E74"/>
              </a:buClr>
              <a:buSzPct val="79411"/>
              <a:buFont typeface="Arial MT"/>
              <a:buChar char="•"/>
              <a:tabLst>
                <a:tab pos="194945" algn="l"/>
              </a:tabLst>
            </a:pPr>
            <a:r>
              <a:rPr sz="1700" dirty="0">
                <a:latin typeface="Cambria"/>
                <a:cs typeface="Cambria"/>
              </a:rPr>
              <a:t>To</a:t>
            </a:r>
            <a:r>
              <a:rPr sz="1700" spc="210" dirty="0">
                <a:latin typeface="Cambria"/>
                <a:cs typeface="Cambria"/>
              </a:rPr>
              <a:t> </a:t>
            </a:r>
            <a:r>
              <a:rPr sz="1700" spc="50" dirty="0">
                <a:latin typeface="Cambria"/>
                <a:cs typeface="Cambria"/>
              </a:rPr>
              <a:t>bridge</a:t>
            </a:r>
            <a:r>
              <a:rPr sz="1700" spc="185" dirty="0">
                <a:latin typeface="Cambria"/>
                <a:cs typeface="Cambria"/>
              </a:rPr>
              <a:t> </a:t>
            </a:r>
            <a:r>
              <a:rPr sz="1700" spc="75" dirty="0">
                <a:latin typeface="Cambria"/>
                <a:cs typeface="Cambria"/>
              </a:rPr>
              <a:t>the</a:t>
            </a:r>
            <a:r>
              <a:rPr sz="1700" spc="200" dirty="0">
                <a:latin typeface="Cambria"/>
                <a:cs typeface="Cambria"/>
              </a:rPr>
              <a:t> </a:t>
            </a:r>
            <a:r>
              <a:rPr sz="1700" spc="75" dirty="0">
                <a:latin typeface="Cambria"/>
                <a:cs typeface="Cambria"/>
              </a:rPr>
              <a:t>gap</a:t>
            </a:r>
            <a:r>
              <a:rPr sz="1700" spc="225" dirty="0">
                <a:latin typeface="Cambria"/>
                <a:cs typeface="Cambria"/>
              </a:rPr>
              <a:t> </a:t>
            </a:r>
            <a:r>
              <a:rPr sz="1700" dirty="0">
                <a:latin typeface="Cambria"/>
                <a:cs typeface="Cambria"/>
              </a:rPr>
              <a:t>between</a:t>
            </a:r>
            <a:r>
              <a:rPr sz="1700" spc="210" dirty="0">
                <a:latin typeface="Cambria"/>
                <a:cs typeface="Cambria"/>
              </a:rPr>
              <a:t> </a:t>
            </a:r>
            <a:r>
              <a:rPr sz="1700" spc="95" dirty="0">
                <a:latin typeface="Cambria"/>
                <a:cs typeface="Cambria"/>
              </a:rPr>
              <a:t>data</a:t>
            </a:r>
            <a:r>
              <a:rPr sz="1700" spc="200" dirty="0">
                <a:latin typeface="Cambria"/>
                <a:cs typeface="Cambria"/>
              </a:rPr>
              <a:t> </a:t>
            </a:r>
            <a:r>
              <a:rPr sz="1700" spc="85" dirty="0">
                <a:latin typeface="Cambria"/>
                <a:cs typeface="Cambria"/>
              </a:rPr>
              <a:t>analysis</a:t>
            </a:r>
            <a:r>
              <a:rPr sz="1700" spc="200" dirty="0">
                <a:latin typeface="Cambria"/>
                <a:cs typeface="Cambria"/>
              </a:rPr>
              <a:t> </a:t>
            </a:r>
            <a:r>
              <a:rPr sz="1700" spc="85" dirty="0">
                <a:latin typeface="Cambria"/>
                <a:cs typeface="Cambria"/>
              </a:rPr>
              <a:t>and</a:t>
            </a:r>
            <a:r>
              <a:rPr sz="1700" spc="210" dirty="0">
                <a:latin typeface="Cambria"/>
                <a:cs typeface="Cambria"/>
              </a:rPr>
              <a:t> </a:t>
            </a:r>
            <a:r>
              <a:rPr sz="1700" dirty="0">
                <a:latin typeface="Cambria"/>
                <a:cs typeface="Cambria"/>
              </a:rPr>
              <a:t>decision-</a:t>
            </a:r>
            <a:r>
              <a:rPr sz="1700" spc="90" dirty="0">
                <a:latin typeface="Cambria"/>
                <a:cs typeface="Cambria"/>
              </a:rPr>
              <a:t>making.</a:t>
            </a:r>
            <a:endParaRPr sz="17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1930"/>
              </a:spcBef>
            </a:pPr>
            <a:endParaRPr sz="170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</a:pPr>
            <a:r>
              <a:rPr sz="1700" b="1" spc="150" dirty="0">
                <a:latin typeface="Cambria"/>
                <a:cs typeface="Cambria"/>
              </a:rPr>
              <a:t>Key</a:t>
            </a:r>
            <a:r>
              <a:rPr sz="1700" b="1" spc="110" dirty="0">
                <a:latin typeface="Cambria"/>
                <a:cs typeface="Cambria"/>
              </a:rPr>
              <a:t> </a:t>
            </a:r>
            <a:r>
              <a:rPr sz="1700" b="1" spc="100" dirty="0">
                <a:latin typeface="Cambria"/>
                <a:cs typeface="Cambria"/>
              </a:rPr>
              <a:t>Elements:</a:t>
            </a:r>
            <a:endParaRPr sz="1700">
              <a:latin typeface="Cambria"/>
              <a:cs typeface="Cambria"/>
            </a:endParaRPr>
          </a:p>
          <a:p>
            <a:pPr marL="354965" indent="-342265">
              <a:lnSpc>
                <a:spcPct val="100000"/>
              </a:lnSpc>
              <a:spcBef>
                <a:spcPts val="1300"/>
              </a:spcBef>
              <a:buClr>
                <a:srgbClr val="6E6E74"/>
              </a:buClr>
              <a:buSzPct val="79411"/>
              <a:buAutoNum type="arabicPeriod"/>
              <a:tabLst>
                <a:tab pos="354965" algn="l"/>
              </a:tabLst>
            </a:pPr>
            <a:r>
              <a:rPr sz="1700" b="1" spc="125" dirty="0">
                <a:latin typeface="Cambria"/>
                <a:cs typeface="Cambria"/>
              </a:rPr>
              <a:t>Data</a:t>
            </a:r>
            <a:r>
              <a:rPr sz="1700" spc="125" dirty="0">
                <a:latin typeface="Cambria"/>
                <a:cs typeface="Cambria"/>
              </a:rPr>
              <a:t>:</a:t>
            </a:r>
            <a:r>
              <a:rPr sz="1700" spc="110" dirty="0">
                <a:latin typeface="Cambria"/>
                <a:cs typeface="Cambria"/>
              </a:rPr>
              <a:t> </a:t>
            </a:r>
            <a:r>
              <a:rPr sz="1700" spc="90" dirty="0">
                <a:latin typeface="Cambria"/>
                <a:cs typeface="Cambria"/>
              </a:rPr>
              <a:t>The</a:t>
            </a:r>
            <a:r>
              <a:rPr sz="1700" spc="120" dirty="0">
                <a:latin typeface="Cambria"/>
                <a:cs typeface="Cambria"/>
              </a:rPr>
              <a:t> </a:t>
            </a:r>
            <a:r>
              <a:rPr sz="1700" spc="55" dirty="0">
                <a:latin typeface="Cambria"/>
                <a:cs typeface="Cambria"/>
              </a:rPr>
              <a:t>foundation</a:t>
            </a:r>
            <a:r>
              <a:rPr sz="1700" spc="100" dirty="0">
                <a:latin typeface="Cambria"/>
                <a:cs typeface="Cambria"/>
              </a:rPr>
              <a:t> </a:t>
            </a:r>
            <a:r>
              <a:rPr sz="1700" dirty="0">
                <a:latin typeface="Cambria"/>
                <a:cs typeface="Cambria"/>
              </a:rPr>
              <a:t>of</a:t>
            </a:r>
            <a:r>
              <a:rPr sz="1700" spc="125" dirty="0">
                <a:latin typeface="Cambria"/>
                <a:cs typeface="Cambria"/>
              </a:rPr>
              <a:t> </a:t>
            </a:r>
            <a:r>
              <a:rPr sz="1700" spc="75" dirty="0">
                <a:latin typeface="Cambria"/>
                <a:cs typeface="Cambria"/>
              </a:rPr>
              <a:t>the</a:t>
            </a:r>
            <a:r>
              <a:rPr sz="1700" spc="135" dirty="0">
                <a:latin typeface="Cambria"/>
                <a:cs typeface="Cambria"/>
              </a:rPr>
              <a:t> </a:t>
            </a:r>
            <a:r>
              <a:rPr sz="1700" spc="60" dirty="0">
                <a:latin typeface="Cambria"/>
                <a:cs typeface="Cambria"/>
              </a:rPr>
              <a:t>story,</a:t>
            </a:r>
            <a:r>
              <a:rPr sz="1700" spc="120" dirty="0">
                <a:latin typeface="Cambria"/>
                <a:cs typeface="Cambria"/>
              </a:rPr>
              <a:t> </a:t>
            </a:r>
            <a:r>
              <a:rPr sz="1700" spc="45" dirty="0">
                <a:latin typeface="Cambria"/>
                <a:cs typeface="Cambria"/>
              </a:rPr>
              <a:t>providing</a:t>
            </a:r>
            <a:r>
              <a:rPr sz="1700" spc="120" dirty="0">
                <a:latin typeface="Cambria"/>
                <a:cs typeface="Cambria"/>
              </a:rPr>
              <a:t> </a:t>
            </a:r>
            <a:r>
              <a:rPr sz="1700" spc="85" dirty="0">
                <a:latin typeface="Cambria"/>
                <a:cs typeface="Cambria"/>
              </a:rPr>
              <a:t>factual</a:t>
            </a:r>
            <a:r>
              <a:rPr sz="1700" spc="125" dirty="0">
                <a:latin typeface="Cambria"/>
                <a:cs typeface="Cambria"/>
              </a:rPr>
              <a:t> </a:t>
            </a:r>
            <a:r>
              <a:rPr sz="1700" spc="50" dirty="0">
                <a:latin typeface="Cambria"/>
                <a:cs typeface="Cambria"/>
              </a:rPr>
              <a:t>content.</a:t>
            </a:r>
            <a:endParaRPr sz="1700">
              <a:latin typeface="Cambria"/>
              <a:cs typeface="Cambria"/>
            </a:endParaRPr>
          </a:p>
          <a:p>
            <a:pPr marL="354965" indent="-342265">
              <a:lnSpc>
                <a:spcPct val="100000"/>
              </a:lnSpc>
              <a:spcBef>
                <a:spcPts val="1295"/>
              </a:spcBef>
              <a:buClr>
                <a:srgbClr val="6E6E74"/>
              </a:buClr>
              <a:buSzPct val="79411"/>
              <a:buAutoNum type="arabicPeriod"/>
              <a:tabLst>
                <a:tab pos="354965" algn="l"/>
              </a:tabLst>
            </a:pPr>
            <a:r>
              <a:rPr sz="1700" b="1" spc="110" dirty="0">
                <a:latin typeface="Cambria"/>
                <a:cs typeface="Cambria"/>
              </a:rPr>
              <a:t>Visuals</a:t>
            </a:r>
            <a:r>
              <a:rPr sz="1700" spc="110" dirty="0">
                <a:latin typeface="Cambria"/>
                <a:cs typeface="Cambria"/>
              </a:rPr>
              <a:t>:</a:t>
            </a:r>
            <a:r>
              <a:rPr sz="1700" spc="100" dirty="0">
                <a:latin typeface="Cambria"/>
                <a:cs typeface="Cambria"/>
              </a:rPr>
              <a:t> Graphical</a:t>
            </a:r>
            <a:r>
              <a:rPr sz="1700" spc="114" dirty="0">
                <a:latin typeface="Cambria"/>
                <a:cs typeface="Cambria"/>
              </a:rPr>
              <a:t> </a:t>
            </a:r>
            <a:r>
              <a:rPr sz="1700" spc="55" dirty="0">
                <a:latin typeface="Cambria"/>
                <a:cs typeface="Cambria"/>
              </a:rPr>
              <a:t>representations</a:t>
            </a:r>
            <a:r>
              <a:rPr sz="1700" spc="125" dirty="0">
                <a:latin typeface="Cambria"/>
                <a:cs typeface="Cambria"/>
              </a:rPr>
              <a:t> </a:t>
            </a:r>
            <a:r>
              <a:rPr sz="1700" spc="100" dirty="0">
                <a:latin typeface="Cambria"/>
                <a:cs typeface="Cambria"/>
              </a:rPr>
              <a:t>that</a:t>
            </a:r>
            <a:r>
              <a:rPr sz="1700" spc="140" dirty="0">
                <a:latin typeface="Cambria"/>
                <a:cs typeface="Cambria"/>
              </a:rPr>
              <a:t> </a:t>
            </a:r>
            <a:r>
              <a:rPr sz="1700" spc="60" dirty="0">
                <a:latin typeface="Cambria"/>
                <a:cs typeface="Cambria"/>
              </a:rPr>
              <a:t>helps</a:t>
            </a:r>
            <a:r>
              <a:rPr sz="1700" spc="110" dirty="0">
                <a:latin typeface="Cambria"/>
                <a:cs typeface="Cambria"/>
              </a:rPr>
              <a:t> </a:t>
            </a:r>
            <a:r>
              <a:rPr sz="1700" spc="80" dirty="0">
                <a:latin typeface="Cambria"/>
                <a:cs typeface="Cambria"/>
              </a:rPr>
              <a:t>illustrate</a:t>
            </a:r>
            <a:r>
              <a:rPr sz="1700" spc="130" dirty="0">
                <a:latin typeface="Cambria"/>
                <a:cs typeface="Cambria"/>
              </a:rPr>
              <a:t> </a:t>
            </a:r>
            <a:r>
              <a:rPr sz="1700" spc="75" dirty="0">
                <a:latin typeface="Cambria"/>
                <a:cs typeface="Cambria"/>
              </a:rPr>
              <a:t>the</a:t>
            </a:r>
            <a:r>
              <a:rPr sz="1700" spc="120" dirty="0">
                <a:latin typeface="Cambria"/>
                <a:cs typeface="Cambria"/>
              </a:rPr>
              <a:t> </a:t>
            </a:r>
            <a:r>
              <a:rPr sz="1700" spc="90" dirty="0">
                <a:latin typeface="Cambria"/>
                <a:cs typeface="Cambria"/>
              </a:rPr>
              <a:t>data.</a:t>
            </a:r>
            <a:endParaRPr sz="1700">
              <a:latin typeface="Cambria"/>
              <a:cs typeface="Cambria"/>
            </a:endParaRPr>
          </a:p>
          <a:p>
            <a:pPr marL="355600" marR="5715" indent="-342900">
              <a:lnSpc>
                <a:spcPts val="1739"/>
              </a:lnSpc>
              <a:spcBef>
                <a:spcPts val="1590"/>
              </a:spcBef>
              <a:buClr>
                <a:srgbClr val="6E6E74"/>
              </a:buClr>
              <a:buSzPct val="79411"/>
              <a:buAutoNum type="arabicPeriod"/>
              <a:tabLst>
                <a:tab pos="355600" algn="l"/>
              </a:tabLst>
            </a:pPr>
            <a:r>
              <a:rPr sz="1700" b="1" spc="114" dirty="0">
                <a:latin typeface="Cambria"/>
                <a:cs typeface="Cambria"/>
              </a:rPr>
              <a:t>Narrative</a:t>
            </a:r>
            <a:r>
              <a:rPr sz="1700" spc="114" dirty="0">
                <a:latin typeface="Cambria"/>
                <a:cs typeface="Cambria"/>
              </a:rPr>
              <a:t>:</a:t>
            </a:r>
            <a:r>
              <a:rPr sz="1700" spc="395" dirty="0">
                <a:latin typeface="Cambria"/>
                <a:cs typeface="Cambria"/>
              </a:rPr>
              <a:t> </a:t>
            </a:r>
            <a:r>
              <a:rPr sz="1700" spc="85" dirty="0">
                <a:latin typeface="Cambria"/>
                <a:cs typeface="Cambria"/>
              </a:rPr>
              <a:t>The</a:t>
            </a:r>
            <a:r>
              <a:rPr sz="1700" spc="409" dirty="0">
                <a:latin typeface="Cambria"/>
                <a:cs typeface="Cambria"/>
              </a:rPr>
              <a:t> </a:t>
            </a:r>
            <a:r>
              <a:rPr sz="1700" spc="50" dirty="0">
                <a:latin typeface="Cambria"/>
                <a:cs typeface="Cambria"/>
              </a:rPr>
              <a:t>context</a:t>
            </a:r>
            <a:r>
              <a:rPr sz="1700" spc="405" dirty="0">
                <a:latin typeface="Cambria"/>
                <a:cs typeface="Cambria"/>
              </a:rPr>
              <a:t> </a:t>
            </a:r>
            <a:r>
              <a:rPr sz="1700" spc="80" dirty="0">
                <a:latin typeface="Cambria"/>
                <a:cs typeface="Cambria"/>
              </a:rPr>
              <a:t>and</a:t>
            </a:r>
            <a:r>
              <a:rPr sz="1700" spc="400" dirty="0">
                <a:latin typeface="Cambria"/>
                <a:cs typeface="Cambria"/>
              </a:rPr>
              <a:t> </a:t>
            </a:r>
            <a:r>
              <a:rPr sz="1700" spc="65" dirty="0">
                <a:latin typeface="Cambria"/>
                <a:cs typeface="Cambria"/>
              </a:rPr>
              <a:t>explanation</a:t>
            </a:r>
            <a:r>
              <a:rPr sz="1700" spc="420" dirty="0">
                <a:latin typeface="Cambria"/>
                <a:cs typeface="Cambria"/>
              </a:rPr>
              <a:t> </a:t>
            </a:r>
            <a:r>
              <a:rPr sz="1700" spc="95" dirty="0">
                <a:latin typeface="Cambria"/>
                <a:cs typeface="Cambria"/>
              </a:rPr>
              <a:t>that</a:t>
            </a:r>
            <a:r>
              <a:rPr sz="1700" spc="400" dirty="0">
                <a:latin typeface="Cambria"/>
                <a:cs typeface="Cambria"/>
              </a:rPr>
              <a:t> </a:t>
            </a:r>
            <a:r>
              <a:rPr sz="1700" dirty="0">
                <a:latin typeface="Cambria"/>
                <a:cs typeface="Cambria"/>
              </a:rPr>
              <a:t>connects</a:t>
            </a:r>
            <a:r>
              <a:rPr sz="1700" spc="420" dirty="0">
                <a:latin typeface="Cambria"/>
                <a:cs typeface="Cambria"/>
              </a:rPr>
              <a:t> </a:t>
            </a:r>
            <a:r>
              <a:rPr sz="1700" spc="70" dirty="0">
                <a:latin typeface="Cambria"/>
                <a:cs typeface="Cambria"/>
              </a:rPr>
              <a:t>the</a:t>
            </a:r>
            <a:r>
              <a:rPr sz="1700" spc="405" dirty="0">
                <a:latin typeface="Cambria"/>
                <a:cs typeface="Cambria"/>
              </a:rPr>
              <a:t> </a:t>
            </a:r>
            <a:r>
              <a:rPr sz="1700" spc="75" dirty="0">
                <a:latin typeface="Cambria"/>
                <a:cs typeface="Cambria"/>
              </a:rPr>
              <a:t>data </a:t>
            </a:r>
            <a:r>
              <a:rPr sz="1700" spc="85" dirty="0">
                <a:latin typeface="Cambria"/>
                <a:cs typeface="Cambria"/>
              </a:rPr>
              <a:t>and</a:t>
            </a:r>
            <a:r>
              <a:rPr sz="1700" spc="130" dirty="0">
                <a:latin typeface="Cambria"/>
                <a:cs typeface="Cambria"/>
              </a:rPr>
              <a:t> </a:t>
            </a:r>
            <a:r>
              <a:rPr sz="1700" spc="85" dirty="0">
                <a:latin typeface="Cambria"/>
                <a:cs typeface="Cambria"/>
              </a:rPr>
              <a:t>visuals,</a:t>
            </a:r>
            <a:r>
              <a:rPr sz="1700" spc="114" dirty="0">
                <a:latin typeface="Cambria"/>
                <a:cs typeface="Cambria"/>
              </a:rPr>
              <a:t> </a:t>
            </a:r>
            <a:r>
              <a:rPr sz="1700" spc="50" dirty="0">
                <a:latin typeface="Cambria"/>
                <a:cs typeface="Cambria"/>
              </a:rPr>
              <a:t>providing</a:t>
            </a:r>
            <a:r>
              <a:rPr sz="1700" spc="125" dirty="0">
                <a:latin typeface="Cambria"/>
                <a:cs typeface="Cambria"/>
              </a:rPr>
              <a:t> </a:t>
            </a:r>
            <a:r>
              <a:rPr sz="1700" spc="80" dirty="0">
                <a:latin typeface="Cambria"/>
                <a:cs typeface="Cambria"/>
              </a:rPr>
              <a:t>meaning</a:t>
            </a:r>
            <a:r>
              <a:rPr sz="1700" spc="125" dirty="0">
                <a:latin typeface="Cambria"/>
                <a:cs typeface="Cambria"/>
              </a:rPr>
              <a:t> </a:t>
            </a:r>
            <a:r>
              <a:rPr sz="1700" spc="85" dirty="0">
                <a:latin typeface="Cambria"/>
                <a:cs typeface="Cambria"/>
              </a:rPr>
              <a:t>and</a:t>
            </a:r>
            <a:r>
              <a:rPr sz="1700" spc="125" dirty="0">
                <a:latin typeface="Cambria"/>
                <a:cs typeface="Cambria"/>
              </a:rPr>
              <a:t> </a:t>
            </a:r>
            <a:r>
              <a:rPr sz="1700" spc="70" dirty="0">
                <a:latin typeface="Cambria"/>
                <a:cs typeface="Cambria"/>
              </a:rPr>
              <a:t>insights.</a:t>
            </a:r>
            <a:endParaRPr sz="1700">
              <a:latin typeface="Cambria"/>
              <a:cs typeface="Cambri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891066" y="4586680"/>
            <a:ext cx="3307829" cy="186434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985913" y="958715"/>
            <a:ext cx="2966788" cy="2564772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64465">
              <a:lnSpc>
                <a:spcPct val="100000"/>
              </a:lnSpc>
              <a:spcBef>
                <a:spcPts val="50"/>
              </a:spcBef>
            </a:pPr>
            <a:fld id="{81D60167-4931-47E6-BA6A-407CBD079E47}" type="slidenum">
              <a:rPr spc="-50" dirty="0"/>
              <a:t>10</a:t>
            </a:fld>
            <a:endParaRPr spc="-5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C03FA94-24FA-C249-B821-D1F751670F4A}"/>
              </a:ext>
            </a:extLst>
          </p:cNvPr>
          <p:cNvSpPr/>
          <p:nvPr/>
        </p:nvSpPr>
        <p:spPr>
          <a:xfrm>
            <a:off x="11353800" y="5943600"/>
            <a:ext cx="762000" cy="778992"/>
          </a:xfrm>
          <a:prstGeom prst="rect">
            <a:avLst/>
          </a:prstGeom>
          <a:solidFill>
            <a:srgbClr val="353537"/>
          </a:solidFill>
          <a:ln>
            <a:solidFill>
              <a:srgbClr val="35353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550408" y="0"/>
            <a:ext cx="6642100" cy="6858000"/>
            <a:chOff x="5550408" y="0"/>
            <a:chExt cx="66421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89192" y="821436"/>
              <a:ext cx="4873752" cy="2282952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550408" y="3677411"/>
              <a:ext cx="5742432" cy="3180585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13080" y="324738"/>
            <a:ext cx="6728459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75" dirty="0"/>
              <a:t>The</a:t>
            </a:r>
            <a:r>
              <a:rPr spc="195" dirty="0"/>
              <a:t> </a:t>
            </a:r>
            <a:r>
              <a:rPr spc="175" dirty="0"/>
              <a:t>Importance</a:t>
            </a:r>
            <a:r>
              <a:rPr spc="225" dirty="0"/>
              <a:t> </a:t>
            </a:r>
            <a:r>
              <a:rPr spc="135" dirty="0"/>
              <a:t>of</a:t>
            </a:r>
            <a:r>
              <a:rPr spc="195" dirty="0"/>
              <a:t> </a:t>
            </a:r>
            <a:r>
              <a:rPr spc="225" dirty="0"/>
              <a:t>Data</a:t>
            </a:r>
            <a:r>
              <a:rPr spc="204" dirty="0"/>
              <a:t> </a:t>
            </a:r>
            <a:r>
              <a:rPr spc="170" dirty="0"/>
              <a:t>Storytelling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1611102" y="6154396"/>
            <a:ext cx="280035" cy="575945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sz="3600" spc="-50" dirty="0">
                <a:solidFill>
                  <a:srgbClr val="8E8E93"/>
                </a:solidFill>
                <a:latin typeface="Cambria"/>
                <a:cs typeface="Cambria"/>
              </a:rPr>
              <a:t>9</a:t>
            </a:r>
            <a:endParaRPr sz="3600">
              <a:latin typeface="Cambria"/>
              <a:cs typeface="Cambri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13080" y="800252"/>
            <a:ext cx="5965825" cy="5206365"/>
          </a:xfrm>
          <a:prstGeom prst="rect">
            <a:avLst/>
          </a:prstGeom>
        </p:spPr>
        <p:txBody>
          <a:bodyPr vert="horz" wrap="square" lIns="0" tIns="628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95"/>
              </a:spcBef>
            </a:pPr>
            <a:r>
              <a:rPr sz="1600" b="1" spc="85" dirty="0">
                <a:latin typeface="Cambria"/>
                <a:cs typeface="Cambria"/>
              </a:rPr>
              <a:t>Why</a:t>
            </a:r>
            <a:r>
              <a:rPr sz="1600" b="1" spc="145" dirty="0">
                <a:latin typeface="Cambria"/>
                <a:cs typeface="Cambria"/>
              </a:rPr>
              <a:t> </a:t>
            </a:r>
            <a:r>
              <a:rPr sz="1600" b="1" spc="125" dirty="0">
                <a:latin typeface="Cambria"/>
                <a:cs typeface="Cambria"/>
              </a:rPr>
              <a:t>Data </a:t>
            </a:r>
            <a:r>
              <a:rPr sz="1600" b="1" spc="100" dirty="0">
                <a:latin typeface="Cambria"/>
                <a:cs typeface="Cambria"/>
              </a:rPr>
              <a:t>Storytelling</a:t>
            </a:r>
            <a:r>
              <a:rPr sz="1600" b="1" spc="130" dirty="0">
                <a:latin typeface="Cambria"/>
                <a:cs typeface="Cambria"/>
              </a:rPr>
              <a:t> </a:t>
            </a:r>
            <a:r>
              <a:rPr sz="1600" b="1" spc="70" dirty="0">
                <a:latin typeface="Cambria"/>
                <a:cs typeface="Cambria"/>
              </a:rPr>
              <a:t>Matters:</a:t>
            </a:r>
            <a:endParaRPr sz="1600">
              <a:latin typeface="Cambria"/>
              <a:cs typeface="Cambria"/>
            </a:endParaRPr>
          </a:p>
          <a:p>
            <a:pPr marL="299085" marR="5080" indent="-287020">
              <a:lnSpc>
                <a:spcPct val="100600"/>
              </a:lnSpc>
              <a:spcBef>
                <a:spcPts val="385"/>
              </a:spcBef>
              <a:buFont typeface="Arial MT"/>
              <a:buChar char="•"/>
              <a:tabLst>
                <a:tab pos="299085" algn="l"/>
              </a:tabLst>
            </a:pPr>
            <a:r>
              <a:rPr sz="1600" b="1" spc="125" dirty="0">
                <a:latin typeface="Cambria"/>
                <a:cs typeface="Cambria"/>
              </a:rPr>
              <a:t>Enhances</a:t>
            </a:r>
            <a:r>
              <a:rPr sz="1600" b="1" spc="240" dirty="0">
                <a:latin typeface="Cambria"/>
                <a:cs typeface="Cambria"/>
              </a:rPr>
              <a:t> </a:t>
            </a:r>
            <a:r>
              <a:rPr sz="1600" b="1" spc="105" dirty="0">
                <a:latin typeface="Cambria"/>
                <a:cs typeface="Cambria"/>
              </a:rPr>
              <a:t>Understanding:</a:t>
            </a:r>
            <a:r>
              <a:rPr sz="1600" b="1" spc="220" dirty="0">
                <a:latin typeface="Cambria"/>
                <a:cs typeface="Cambria"/>
              </a:rPr>
              <a:t> </a:t>
            </a:r>
            <a:r>
              <a:rPr sz="1600" spc="50" dirty="0">
                <a:latin typeface="Cambria"/>
                <a:cs typeface="Cambria"/>
              </a:rPr>
              <a:t>Transforms</a:t>
            </a:r>
            <a:r>
              <a:rPr sz="1600" spc="235" dirty="0">
                <a:latin typeface="Cambria"/>
                <a:cs typeface="Cambria"/>
              </a:rPr>
              <a:t> </a:t>
            </a:r>
            <a:r>
              <a:rPr sz="1600" dirty="0">
                <a:latin typeface="Cambria"/>
                <a:cs typeface="Cambria"/>
              </a:rPr>
              <a:t>complex</a:t>
            </a:r>
            <a:r>
              <a:rPr sz="1600" spc="235" dirty="0">
                <a:latin typeface="Cambria"/>
                <a:cs typeface="Cambria"/>
              </a:rPr>
              <a:t> </a:t>
            </a:r>
            <a:r>
              <a:rPr sz="1600" spc="70" dirty="0">
                <a:latin typeface="Cambria"/>
                <a:cs typeface="Cambria"/>
              </a:rPr>
              <a:t>data</a:t>
            </a:r>
            <a:r>
              <a:rPr sz="1600" spc="220" dirty="0">
                <a:latin typeface="Cambria"/>
                <a:cs typeface="Cambria"/>
              </a:rPr>
              <a:t> </a:t>
            </a:r>
            <a:r>
              <a:rPr sz="1600" spc="-20" dirty="0">
                <a:latin typeface="Cambria"/>
                <a:cs typeface="Cambria"/>
              </a:rPr>
              <a:t>into </a:t>
            </a:r>
            <a:r>
              <a:rPr sz="1600" spc="90" dirty="0">
                <a:latin typeface="Cambria"/>
                <a:cs typeface="Cambria"/>
              </a:rPr>
              <a:t>a</a:t>
            </a:r>
            <a:r>
              <a:rPr sz="1600" spc="145" dirty="0">
                <a:latin typeface="Cambria"/>
                <a:cs typeface="Cambria"/>
              </a:rPr>
              <a:t> </a:t>
            </a:r>
            <a:r>
              <a:rPr sz="1600" spc="65" dirty="0">
                <a:latin typeface="Cambria"/>
                <a:cs typeface="Cambria"/>
              </a:rPr>
              <a:t>narrative,</a:t>
            </a:r>
            <a:r>
              <a:rPr sz="1600" spc="195" dirty="0">
                <a:latin typeface="Cambria"/>
                <a:cs typeface="Cambria"/>
              </a:rPr>
              <a:t> </a:t>
            </a:r>
            <a:r>
              <a:rPr sz="1600" spc="70" dirty="0">
                <a:latin typeface="Cambria"/>
                <a:cs typeface="Cambria"/>
              </a:rPr>
              <a:t>making</a:t>
            </a:r>
            <a:r>
              <a:rPr sz="1600" spc="165" dirty="0">
                <a:latin typeface="Cambria"/>
                <a:cs typeface="Cambria"/>
              </a:rPr>
              <a:t> </a:t>
            </a:r>
            <a:r>
              <a:rPr sz="1600" spc="60" dirty="0">
                <a:latin typeface="Cambria"/>
                <a:cs typeface="Cambria"/>
              </a:rPr>
              <a:t>it</a:t>
            </a:r>
            <a:r>
              <a:rPr sz="1600" spc="150" dirty="0">
                <a:latin typeface="Cambria"/>
                <a:cs typeface="Cambria"/>
              </a:rPr>
              <a:t> </a:t>
            </a:r>
            <a:r>
              <a:rPr sz="1600" dirty="0">
                <a:latin typeface="Cambria"/>
                <a:cs typeface="Cambria"/>
              </a:rPr>
              <a:t>easier</a:t>
            </a:r>
            <a:r>
              <a:rPr sz="1600" spc="135" dirty="0">
                <a:latin typeface="Cambria"/>
                <a:cs typeface="Cambria"/>
              </a:rPr>
              <a:t> </a:t>
            </a:r>
            <a:r>
              <a:rPr sz="1600" dirty="0">
                <a:latin typeface="Cambria"/>
                <a:cs typeface="Cambria"/>
              </a:rPr>
              <a:t>to</a:t>
            </a:r>
            <a:r>
              <a:rPr sz="1600" spc="165" dirty="0">
                <a:latin typeface="Cambria"/>
                <a:cs typeface="Cambria"/>
              </a:rPr>
              <a:t> </a:t>
            </a:r>
            <a:r>
              <a:rPr sz="1600" spc="-10" dirty="0">
                <a:latin typeface="Cambria"/>
                <a:cs typeface="Cambria"/>
              </a:rPr>
              <a:t>comprehend.</a:t>
            </a:r>
            <a:endParaRPr sz="1600">
              <a:latin typeface="Cambria"/>
              <a:cs typeface="Cambria"/>
            </a:endParaRPr>
          </a:p>
          <a:p>
            <a:pPr marL="299085" indent="-286385">
              <a:lnSpc>
                <a:spcPct val="100000"/>
              </a:lnSpc>
              <a:spcBef>
                <a:spcPts val="395"/>
              </a:spcBef>
              <a:buFont typeface="Arial MT"/>
              <a:buChar char="•"/>
              <a:tabLst>
                <a:tab pos="299085" algn="l"/>
              </a:tabLst>
            </a:pPr>
            <a:r>
              <a:rPr sz="1600" b="1" spc="125" dirty="0">
                <a:latin typeface="Cambria"/>
                <a:cs typeface="Cambria"/>
              </a:rPr>
              <a:t>Engages</a:t>
            </a:r>
            <a:r>
              <a:rPr sz="1600" b="1" spc="470" dirty="0">
                <a:latin typeface="Cambria"/>
                <a:cs typeface="Cambria"/>
              </a:rPr>
              <a:t> </a:t>
            </a:r>
            <a:r>
              <a:rPr sz="1600" b="1" spc="95" dirty="0">
                <a:latin typeface="Cambria"/>
                <a:cs typeface="Cambria"/>
              </a:rPr>
              <a:t>the</a:t>
            </a:r>
            <a:r>
              <a:rPr sz="1600" b="1" spc="465" dirty="0">
                <a:latin typeface="Cambria"/>
                <a:cs typeface="Cambria"/>
              </a:rPr>
              <a:t> </a:t>
            </a:r>
            <a:r>
              <a:rPr sz="1600" b="1" spc="90" dirty="0">
                <a:latin typeface="Cambria"/>
                <a:cs typeface="Cambria"/>
              </a:rPr>
              <a:t>Audience:</a:t>
            </a:r>
            <a:r>
              <a:rPr sz="1600" b="1" spc="475" dirty="0">
                <a:latin typeface="Cambria"/>
                <a:cs typeface="Cambria"/>
              </a:rPr>
              <a:t> </a:t>
            </a:r>
            <a:r>
              <a:rPr sz="1600" spc="75" dirty="0">
                <a:latin typeface="Cambria"/>
                <a:cs typeface="Cambria"/>
              </a:rPr>
              <a:t>Captivates</a:t>
            </a:r>
            <a:r>
              <a:rPr sz="1600" spc="465" dirty="0">
                <a:latin typeface="Cambria"/>
                <a:cs typeface="Cambria"/>
              </a:rPr>
              <a:t> </a:t>
            </a:r>
            <a:r>
              <a:rPr sz="1600" spc="65" dirty="0">
                <a:latin typeface="Cambria"/>
                <a:cs typeface="Cambria"/>
              </a:rPr>
              <a:t>and</a:t>
            </a:r>
            <a:r>
              <a:rPr sz="1600" spc="450" dirty="0">
                <a:latin typeface="Cambria"/>
                <a:cs typeface="Cambria"/>
              </a:rPr>
              <a:t> </a:t>
            </a:r>
            <a:r>
              <a:rPr sz="1600" dirty="0">
                <a:latin typeface="Cambria"/>
                <a:cs typeface="Cambria"/>
              </a:rPr>
              <a:t>holds</a:t>
            </a:r>
            <a:r>
              <a:rPr sz="1600" spc="465" dirty="0">
                <a:latin typeface="Cambria"/>
                <a:cs typeface="Cambria"/>
              </a:rPr>
              <a:t> </a:t>
            </a:r>
            <a:r>
              <a:rPr sz="1600" spc="55" dirty="0">
                <a:latin typeface="Cambria"/>
                <a:cs typeface="Cambria"/>
              </a:rPr>
              <a:t>attention,</a:t>
            </a:r>
            <a:endParaRPr sz="1600">
              <a:latin typeface="Cambria"/>
              <a:cs typeface="Cambria"/>
            </a:endParaRPr>
          </a:p>
          <a:p>
            <a:pPr marL="299085">
              <a:lnSpc>
                <a:spcPct val="100000"/>
              </a:lnSpc>
              <a:spcBef>
                <a:spcPts val="5"/>
              </a:spcBef>
            </a:pPr>
            <a:r>
              <a:rPr sz="1600" spc="70" dirty="0">
                <a:latin typeface="Cambria"/>
                <a:cs typeface="Cambria"/>
              </a:rPr>
              <a:t>making</a:t>
            </a:r>
            <a:r>
              <a:rPr sz="1600" spc="130" dirty="0">
                <a:latin typeface="Cambria"/>
                <a:cs typeface="Cambria"/>
              </a:rPr>
              <a:t> </a:t>
            </a:r>
            <a:r>
              <a:rPr sz="1600" spc="70" dirty="0">
                <a:latin typeface="Cambria"/>
                <a:cs typeface="Cambria"/>
              </a:rPr>
              <a:t>data</a:t>
            </a:r>
            <a:r>
              <a:rPr sz="1600" spc="140" dirty="0">
                <a:latin typeface="Cambria"/>
                <a:cs typeface="Cambria"/>
              </a:rPr>
              <a:t> </a:t>
            </a:r>
            <a:r>
              <a:rPr sz="1600" dirty="0">
                <a:latin typeface="Cambria"/>
                <a:cs typeface="Cambria"/>
              </a:rPr>
              <a:t>more</a:t>
            </a:r>
            <a:r>
              <a:rPr sz="1600" spc="140" dirty="0">
                <a:latin typeface="Cambria"/>
                <a:cs typeface="Cambria"/>
              </a:rPr>
              <a:t> </a:t>
            </a:r>
            <a:r>
              <a:rPr sz="1600" spc="-10" dirty="0">
                <a:latin typeface="Cambria"/>
                <a:cs typeface="Cambria"/>
              </a:rPr>
              <a:t>memorable.</a:t>
            </a:r>
            <a:endParaRPr sz="1600">
              <a:latin typeface="Cambria"/>
              <a:cs typeface="Cambria"/>
            </a:endParaRPr>
          </a:p>
          <a:p>
            <a:pPr marL="299085" marR="5715" indent="-287020">
              <a:lnSpc>
                <a:spcPct val="100000"/>
              </a:lnSpc>
              <a:spcBef>
                <a:spcPts val="395"/>
              </a:spcBef>
              <a:buFont typeface="Arial MT"/>
              <a:buChar char="•"/>
              <a:tabLst>
                <a:tab pos="299085" algn="l"/>
                <a:tab pos="1256030" algn="l"/>
                <a:tab pos="1903730" algn="l"/>
                <a:tab pos="2444750" algn="l"/>
                <a:tab pos="4423410" algn="l"/>
                <a:tab pos="5188585" algn="l"/>
              </a:tabLst>
            </a:pPr>
            <a:r>
              <a:rPr sz="1600" b="1" spc="90" dirty="0">
                <a:latin typeface="Cambria"/>
                <a:cs typeface="Cambria"/>
              </a:rPr>
              <a:t>Bridges</a:t>
            </a:r>
            <a:r>
              <a:rPr sz="1600" b="1" dirty="0">
                <a:latin typeface="Cambria"/>
                <a:cs typeface="Cambria"/>
              </a:rPr>
              <a:t>	</a:t>
            </a:r>
            <a:r>
              <a:rPr sz="1600" b="1" spc="105" dirty="0">
                <a:latin typeface="Cambria"/>
                <a:cs typeface="Cambria"/>
              </a:rPr>
              <a:t>Data</a:t>
            </a:r>
            <a:r>
              <a:rPr sz="1600" b="1" dirty="0">
                <a:latin typeface="Cambria"/>
                <a:cs typeface="Cambria"/>
              </a:rPr>
              <a:t>	</a:t>
            </a:r>
            <a:r>
              <a:rPr sz="1600" b="1" spc="85" dirty="0">
                <a:latin typeface="Cambria"/>
                <a:cs typeface="Cambria"/>
              </a:rPr>
              <a:t>and</a:t>
            </a:r>
            <a:r>
              <a:rPr sz="1600" b="1" dirty="0">
                <a:latin typeface="Cambria"/>
                <a:cs typeface="Cambria"/>
              </a:rPr>
              <a:t>	</a:t>
            </a:r>
            <a:r>
              <a:rPr sz="1600" b="1" spc="90" dirty="0">
                <a:latin typeface="Cambria"/>
                <a:cs typeface="Cambria"/>
              </a:rPr>
              <a:t>Decision-</a:t>
            </a:r>
            <a:r>
              <a:rPr sz="1600" b="1" spc="95" dirty="0">
                <a:latin typeface="Cambria"/>
                <a:cs typeface="Cambria"/>
              </a:rPr>
              <a:t>Making:</a:t>
            </a:r>
            <a:r>
              <a:rPr sz="1600" b="1" dirty="0">
                <a:latin typeface="Cambria"/>
                <a:cs typeface="Cambria"/>
              </a:rPr>
              <a:t>	</a:t>
            </a:r>
            <a:r>
              <a:rPr sz="1600" spc="75" dirty="0">
                <a:latin typeface="Cambria"/>
                <a:cs typeface="Cambria"/>
              </a:rPr>
              <a:t>Makes</a:t>
            </a:r>
            <a:r>
              <a:rPr sz="1600" dirty="0">
                <a:latin typeface="Cambria"/>
                <a:cs typeface="Cambria"/>
              </a:rPr>
              <a:t>	</a:t>
            </a:r>
            <a:r>
              <a:rPr sz="1600" spc="-10" dirty="0">
                <a:latin typeface="Cambria"/>
                <a:cs typeface="Cambria"/>
              </a:rPr>
              <a:t>complex </a:t>
            </a:r>
            <a:r>
              <a:rPr sz="1600" spc="10" dirty="0">
                <a:latin typeface="Cambria"/>
                <a:cs typeface="Cambria"/>
              </a:rPr>
              <a:t>information</a:t>
            </a:r>
            <a:r>
              <a:rPr sz="1600" spc="360" dirty="0">
                <a:latin typeface="Cambria"/>
                <a:cs typeface="Cambria"/>
              </a:rPr>
              <a:t> </a:t>
            </a:r>
            <a:r>
              <a:rPr sz="1600" spc="10" dirty="0">
                <a:latin typeface="Cambria"/>
                <a:cs typeface="Cambria"/>
              </a:rPr>
              <a:t>accessible,</a:t>
            </a:r>
            <a:r>
              <a:rPr sz="1600" spc="320" dirty="0">
                <a:latin typeface="Cambria"/>
                <a:cs typeface="Cambria"/>
              </a:rPr>
              <a:t> </a:t>
            </a:r>
            <a:r>
              <a:rPr sz="1600" spc="55" dirty="0">
                <a:latin typeface="Cambria"/>
                <a:cs typeface="Cambria"/>
              </a:rPr>
              <a:t>facilitating</a:t>
            </a:r>
            <a:r>
              <a:rPr sz="1600" spc="340" dirty="0">
                <a:latin typeface="Cambria"/>
                <a:cs typeface="Cambria"/>
              </a:rPr>
              <a:t> </a:t>
            </a:r>
            <a:r>
              <a:rPr sz="1600" spc="10" dirty="0">
                <a:latin typeface="Cambria"/>
                <a:cs typeface="Cambria"/>
              </a:rPr>
              <a:t>informed</a:t>
            </a:r>
            <a:r>
              <a:rPr sz="1600" spc="375" dirty="0">
                <a:latin typeface="Cambria"/>
                <a:cs typeface="Cambria"/>
              </a:rPr>
              <a:t> </a:t>
            </a:r>
            <a:r>
              <a:rPr sz="1600" spc="-10" dirty="0">
                <a:latin typeface="Cambria"/>
                <a:cs typeface="Cambria"/>
              </a:rPr>
              <a:t>decisions.</a:t>
            </a:r>
            <a:endParaRPr sz="1600">
              <a:latin typeface="Cambria"/>
              <a:cs typeface="Cambria"/>
            </a:endParaRPr>
          </a:p>
          <a:p>
            <a:pPr marL="299085" marR="5715" indent="-287020">
              <a:lnSpc>
                <a:spcPct val="100600"/>
              </a:lnSpc>
              <a:spcBef>
                <a:spcPts val="384"/>
              </a:spcBef>
              <a:buFont typeface="Arial MT"/>
              <a:buChar char="•"/>
              <a:tabLst>
                <a:tab pos="299085" algn="l"/>
              </a:tabLst>
            </a:pPr>
            <a:r>
              <a:rPr sz="1600" b="1" spc="95" dirty="0">
                <a:latin typeface="Cambria"/>
                <a:cs typeface="Cambria"/>
              </a:rPr>
              <a:t>Drives</a:t>
            </a:r>
            <a:r>
              <a:rPr sz="1600" b="1" spc="385" dirty="0">
                <a:latin typeface="Cambria"/>
                <a:cs typeface="Cambria"/>
              </a:rPr>
              <a:t> </a:t>
            </a:r>
            <a:r>
              <a:rPr sz="1600" b="1" spc="90" dirty="0">
                <a:latin typeface="Cambria"/>
                <a:cs typeface="Cambria"/>
              </a:rPr>
              <a:t>Action:</a:t>
            </a:r>
            <a:r>
              <a:rPr sz="1600" b="1" spc="380" dirty="0">
                <a:latin typeface="Cambria"/>
                <a:cs typeface="Cambria"/>
              </a:rPr>
              <a:t> </a:t>
            </a:r>
            <a:r>
              <a:rPr sz="1600" spc="55" dirty="0">
                <a:latin typeface="Cambria"/>
                <a:cs typeface="Cambria"/>
              </a:rPr>
              <a:t>Encourages</a:t>
            </a:r>
            <a:r>
              <a:rPr sz="1600" spc="375" dirty="0">
                <a:latin typeface="Cambria"/>
                <a:cs typeface="Cambria"/>
              </a:rPr>
              <a:t> </a:t>
            </a:r>
            <a:r>
              <a:rPr sz="1600" spc="55" dirty="0">
                <a:latin typeface="Cambria"/>
                <a:cs typeface="Cambria"/>
              </a:rPr>
              <a:t>change</a:t>
            </a:r>
            <a:r>
              <a:rPr sz="1600" spc="385" dirty="0">
                <a:latin typeface="Cambria"/>
                <a:cs typeface="Cambria"/>
              </a:rPr>
              <a:t> </a:t>
            </a:r>
            <a:r>
              <a:rPr sz="1600" dirty="0">
                <a:latin typeface="Cambria"/>
                <a:cs typeface="Cambria"/>
              </a:rPr>
              <a:t>by</a:t>
            </a:r>
            <a:r>
              <a:rPr sz="1600" spc="375" dirty="0">
                <a:latin typeface="Cambria"/>
                <a:cs typeface="Cambria"/>
              </a:rPr>
              <a:t> </a:t>
            </a:r>
            <a:r>
              <a:rPr sz="1600" dirty="0">
                <a:latin typeface="Cambria"/>
                <a:cs typeface="Cambria"/>
              </a:rPr>
              <a:t>presenting</a:t>
            </a:r>
            <a:r>
              <a:rPr sz="1600" spc="370" dirty="0">
                <a:latin typeface="Cambria"/>
                <a:cs typeface="Cambria"/>
              </a:rPr>
              <a:t> </a:t>
            </a:r>
            <a:r>
              <a:rPr sz="1600" spc="50" dirty="0">
                <a:latin typeface="Cambria"/>
                <a:cs typeface="Cambria"/>
              </a:rPr>
              <a:t>insights </a:t>
            </a:r>
            <a:r>
              <a:rPr sz="1600" spc="65" dirty="0">
                <a:latin typeface="Cambria"/>
                <a:cs typeface="Cambria"/>
              </a:rPr>
              <a:t>in</a:t>
            </a:r>
            <a:r>
              <a:rPr sz="1600" spc="95" dirty="0">
                <a:latin typeface="Cambria"/>
                <a:cs typeface="Cambria"/>
              </a:rPr>
              <a:t> </a:t>
            </a:r>
            <a:r>
              <a:rPr sz="1600" spc="90" dirty="0">
                <a:latin typeface="Cambria"/>
                <a:cs typeface="Cambria"/>
              </a:rPr>
              <a:t>an</a:t>
            </a:r>
            <a:r>
              <a:rPr sz="1600" spc="110" dirty="0">
                <a:latin typeface="Cambria"/>
                <a:cs typeface="Cambria"/>
              </a:rPr>
              <a:t> </a:t>
            </a:r>
            <a:r>
              <a:rPr sz="1600" spc="55" dirty="0">
                <a:latin typeface="Cambria"/>
                <a:cs typeface="Cambria"/>
              </a:rPr>
              <a:t>impactful</a:t>
            </a:r>
            <a:r>
              <a:rPr sz="1600" spc="140" dirty="0">
                <a:latin typeface="Cambria"/>
                <a:cs typeface="Cambria"/>
              </a:rPr>
              <a:t> </a:t>
            </a:r>
            <a:r>
              <a:rPr sz="1600" spc="40" dirty="0">
                <a:latin typeface="Cambria"/>
                <a:cs typeface="Cambria"/>
              </a:rPr>
              <a:t>way.</a:t>
            </a:r>
            <a:endParaRPr sz="1600">
              <a:latin typeface="Cambria"/>
              <a:cs typeface="Cambria"/>
            </a:endParaRPr>
          </a:p>
          <a:p>
            <a:pPr marL="299085" marR="5080" indent="-287020">
              <a:lnSpc>
                <a:spcPct val="100000"/>
              </a:lnSpc>
              <a:spcBef>
                <a:spcPts val="395"/>
              </a:spcBef>
              <a:buFont typeface="Arial MT"/>
              <a:buChar char="•"/>
              <a:tabLst>
                <a:tab pos="299085" algn="l"/>
                <a:tab pos="1494155" algn="l"/>
                <a:tab pos="2807335" algn="l"/>
                <a:tab pos="3559175" algn="l"/>
                <a:tab pos="4366895" algn="l"/>
                <a:tab pos="5531485" algn="l"/>
              </a:tabLst>
            </a:pPr>
            <a:r>
              <a:rPr sz="1600" b="1" spc="75" dirty="0">
                <a:latin typeface="Cambria"/>
                <a:cs typeface="Cambria"/>
              </a:rPr>
              <a:t>Improves</a:t>
            </a:r>
            <a:r>
              <a:rPr sz="1600" b="1" dirty="0">
                <a:latin typeface="Cambria"/>
                <a:cs typeface="Cambria"/>
              </a:rPr>
              <a:t>	</a:t>
            </a:r>
            <a:r>
              <a:rPr sz="1600" b="1" spc="85" dirty="0">
                <a:latin typeface="Cambria"/>
                <a:cs typeface="Cambria"/>
              </a:rPr>
              <a:t>Retention:</a:t>
            </a:r>
            <a:r>
              <a:rPr sz="1600" b="1" dirty="0">
                <a:latin typeface="Cambria"/>
                <a:cs typeface="Cambria"/>
              </a:rPr>
              <a:t>	</a:t>
            </a:r>
            <a:r>
              <a:rPr sz="1600" spc="70" dirty="0">
                <a:latin typeface="Cambria"/>
                <a:cs typeface="Cambria"/>
              </a:rPr>
              <a:t>Helps</a:t>
            </a:r>
            <a:r>
              <a:rPr sz="1600" dirty="0">
                <a:latin typeface="Cambria"/>
                <a:cs typeface="Cambria"/>
              </a:rPr>
              <a:t>	</a:t>
            </a:r>
            <a:r>
              <a:rPr sz="1600" spc="-10" dirty="0">
                <a:latin typeface="Cambria"/>
                <a:cs typeface="Cambria"/>
              </a:rPr>
              <a:t>people</a:t>
            </a:r>
            <a:r>
              <a:rPr sz="1600" dirty="0">
                <a:latin typeface="Cambria"/>
                <a:cs typeface="Cambria"/>
              </a:rPr>
              <a:t>	</a:t>
            </a:r>
            <a:r>
              <a:rPr sz="1600" spc="-10" dirty="0">
                <a:latin typeface="Cambria"/>
                <a:cs typeface="Cambria"/>
              </a:rPr>
              <a:t>remember</a:t>
            </a:r>
            <a:r>
              <a:rPr sz="1600" dirty="0">
                <a:latin typeface="Cambria"/>
                <a:cs typeface="Cambria"/>
              </a:rPr>
              <a:t>	</a:t>
            </a:r>
            <a:r>
              <a:rPr sz="1600" spc="50" dirty="0">
                <a:latin typeface="Cambria"/>
                <a:cs typeface="Cambria"/>
              </a:rPr>
              <a:t>data through</a:t>
            </a:r>
            <a:r>
              <a:rPr sz="1600" spc="315" dirty="0">
                <a:latin typeface="Cambria"/>
                <a:cs typeface="Cambria"/>
              </a:rPr>
              <a:t> </a:t>
            </a:r>
            <a:r>
              <a:rPr sz="1600" dirty="0">
                <a:latin typeface="Cambria"/>
                <a:cs typeface="Cambria"/>
              </a:rPr>
              <a:t>compelling</a:t>
            </a:r>
            <a:r>
              <a:rPr sz="1600" spc="305" dirty="0">
                <a:latin typeface="Cambria"/>
                <a:cs typeface="Cambria"/>
              </a:rPr>
              <a:t> </a:t>
            </a:r>
            <a:r>
              <a:rPr sz="1600" spc="35" dirty="0">
                <a:latin typeface="Cambria"/>
                <a:cs typeface="Cambria"/>
              </a:rPr>
              <a:t>stories.</a:t>
            </a:r>
            <a:endParaRPr sz="16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965"/>
              </a:spcBef>
              <a:buFont typeface="Arial MT"/>
              <a:buChar char="•"/>
            </a:pPr>
            <a:endParaRPr sz="160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</a:pPr>
            <a:r>
              <a:rPr sz="2000" b="1" spc="114" dirty="0">
                <a:latin typeface="Cambria"/>
                <a:cs typeface="Cambria"/>
              </a:rPr>
              <a:t>Real-</a:t>
            </a:r>
            <a:r>
              <a:rPr sz="2000" b="1" spc="90" dirty="0">
                <a:latin typeface="Cambria"/>
                <a:cs typeface="Cambria"/>
              </a:rPr>
              <a:t>World</a:t>
            </a:r>
            <a:r>
              <a:rPr sz="2000" b="1" spc="125" dirty="0">
                <a:latin typeface="Cambria"/>
                <a:cs typeface="Cambria"/>
              </a:rPr>
              <a:t> </a:t>
            </a:r>
            <a:r>
              <a:rPr sz="2000" b="1" spc="120" dirty="0">
                <a:latin typeface="Cambria"/>
                <a:cs typeface="Cambria"/>
              </a:rPr>
              <a:t>Example:</a:t>
            </a:r>
            <a:endParaRPr sz="200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509"/>
              </a:spcBef>
            </a:pPr>
            <a:r>
              <a:rPr sz="1600" b="1" spc="125" dirty="0">
                <a:latin typeface="Cambria"/>
                <a:cs typeface="Cambria"/>
              </a:rPr>
              <a:t>Hans</a:t>
            </a:r>
            <a:r>
              <a:rPr sz="1600" b="1" spc="135" dirty="0">
                <a:latin typeface="Cambria"/>
                <a:cs typeface="Cambria"/>
              </a:rPr>
              <a:t> </a:t>
            </a:r>
            <a:r>
              <a:rPr sz="1600" b="1" spc="85" dirty="0">
                <a:latin typeface="Cambria"/>
                <a:cs typeface="Cambria"/>
              </a:rPr>
              <a:t>Rosling's</a:t>
            </a:r>
            <a:r>
              <a:rPr sz="1600" b="1" spc="140" dirty="0">
                <a:latin typeface="Cambria"/>
                <a:cs typeface="Cambria"/>
              </a:rPr>
              <a:t> </a:t>
            </a:r>
            <a:r>
              <a:rPr sz="1600" b="1" spc="200" dirty="0">
                <a:latin typeface="Cambria"/>
                <a:cs typeface="Cambria"/>
              </a:rPr>
              <a:t>TED</a:t>
            </a:r>
            <a:r>
              <a:rPr sz="1600" b="1" spc="130" dirty="0">
                <a:latin typeface="Cambria"/>
                <a:cs typeface="Cambria"/>
              </a:rPr>
              <a:t> </a:t>
            </a:r>
            <a:r>
              <a:rPr sz="1600" b="1" spc="75" dirty="0">
                <a:latin typeface="Cambria"/>
                <a:cs typeface="Cambria"/>
              </a:rPr>
              <a:t>Talk:</a:t>
            </a:r>
            <a:r>
              <a:rPr sz="1600" b="1" spc="130" dirty="0">
                <a:latin typeface="Cambria"/>
                <a:cs typeface="Cambria"/>
              </a:rPr>
              <a:t> </a:t>
            </a:r>
            <a:r>
              <a:rPr sz="1600" u="sng" spc="85" dirty="0">
                <a:solidFill>
                  <a:srgbClr val="67AABE"/>
                </a:solidFill>
                <a:uFill>
                  <a:solidFill>
                    <a:srgbClr val="67AABE"/>
                  </a:solidFill>
                </a:uFill>
                <a:latin typeface="Cambria"/>
                <a:cs typeface="Cambria"/>
                <a:hlinkClick r:id="rId4"/>
              </a:rPr>
              <a:t>Link</a:t>
            </a:r>
            <a:endParaRPr sz="1600">
              <a:latin typeface="Cambria"/>
              <a:cs typeface="Cambria"/>
            </a:endParaRPr>
          </a:p>
          <a:p>
            <a:pPr marL="299085" indent="-286385">
              <a:lnSpc>
                <a:spcPct val="100000"/>
              </a:lnSpc>
              <a:buFont typeface="Arial MT"/>
              <a:buChar char="•"/>
              <a:tabLst>
                <a:tab pos="299085" algn="l"/>
              </a:tabLst>
            </a:pPr>
            <a:r>
              <a:rPr sz="1600" spc="70" dirty="0">
                <a:latin typeface="Cambria"/>
                <a:cs typeface="Cambria"/>
              </a:rPr>
              <a:t>Lecture,</a:t>
            </a:r>
            <a:r>
              <a:rPr sz="1600" spc="160" dirty="0">
                <a:latin typeface="Cambria"/>
                <a:cs typeface="Cambria"/>
              </a:rPr>
              <a:t> </a:t>
            </a:r>
            <a:r>
              <a:rPr sz="1600" spc="55" dirty="0">
                <a:latin typeface="Cambria"/>
                <a:cs typeface="Cambria"/>
              </a:rPr>
              <a:t>“The</a:t>
            </a:r>
            <a:r>
              <a:rPr sz="1600" spc="145" dirty="0">
                <a:latin typeface="Cambria"/>
                <a:cs typeface="Cambria"/>
              </a:rPr>
              <a:t> </a:t>
            </a:r>
            <a:r>
              <a:rPr sz="1600" spc="80" dirty="0">
                <a:latin typeface="Cambria"/>
                <a:cs typeface="Cambria"/>
              </a:rPr>
              <a:t>Best</a:t>
            </a:r>
            <a:r>
              <a:rPr sz="1600" spc="145" dirty="0">
                <a:latin typeface="Cambria"/>
                <a:cs typeface="Cambria"/>
              </a:rPr>
              <a:t> </a:t>
            </a:r>
            <a:r>
              <a:rPr sz="1600" spc="95" dirty="0">
                <a:latin typeface="Cambria"/>
                <a:cs typeface="Cambria"/>
              </a:rPr>
              <a:t>Stats</a:t>
            </a:r>
            <a:r>
              <a:rPr sz="1600" spc="150" dirty="0">
                <a:latin typeface="Cambria"/>
                <a:cs typeface="Cambria"/>
              </a:rPr>
              <a:t> </a:t>
            </a:r>
            <a:r>
              <a:rPr sz="1600" dirty="0">
                <a:latin typeface="Cambria"/>
                <a:cs typeface="Cambria"/>
              </a:rPr>
              <a:t>You’ve</a:t>
            </a:r>
            <a:r>
              <a:rPr sz="1600" spc="160" dirty="0">
                <a:latin typeface="Cambria"/>
                <a:cs typeface="Cambria"/>
              </a:rPr>
              <a:t> </a:t>
            </a:r>
            <a:r>
              <a:rPr sz="1600" spc="75" dirty="0">
                <a:latin typeface="Cambria"/>
                <a:cs typeface="Cambria"/>
              </a:rPr>
              <a:t>Ever</a:t>
            </a:r>
            <a:r>
              <a:rPr sz="1600" spc="155" dirty="0">
                <a:latin typeface="Cambria"/>
                <a:cs typeface="Cambria"/>
              </a:rPr>
              <a:t> </a:t>
            </a:r>
            <a:r>
              <a:rPr sz="1600" spc="45" dirty="0">
                <a:latin typeface="Cambria"/>
                <a:cs typeface="Cambria"/>
              </a:rPr>
              <a:t>Seen”</a:t>
            </a:r>
            <a:endParaRPr sz="1600">
              <a:latin typeface="Cambria"/>
              <a:cs typeface="Cambria"/>
            </a:endParaRPr>
          </a:p>
          <a:p>
            <a:pPr marL="299085" marR="1082675" indent="-287020">
              <a:lnSpc>
                <a:spcPct val="100000"/>
              </a:lnSpc>
              <a:buFont typeface="Arial MT"/>
              <a:buChar char="•"/>
              <a:tabLst>
                <a:tab pos="299085" algn="l"/>
              </a:tabLst>
            </a:pPr>
            <a:r>
              <a:rPr sz="1600" spc="85" dirty="0">
                <a:latin typeface="Cambria"/>
                <a:cs typeface="Cambria"/>
              </a:rPr>
              <a:t>Used</a:t>
            </a:r>
            <a:r>
              <a:rPr sz="1600" spc="120" dirty="0">
                <a:latin typeface="Cambria"/>
                <a:cs typeface="Cambria"/>
              </a:rPr>
              <a:t>  </a:t>
            </a:r>
            <a:r>
              <a:rPr sz="1600" spc="65" dirty="0">
                <a:latin typeface="Cambria"/>
                <a:cs typeface="Cambria"/>
              </a:rPr>
              <a:t>animated</a:t>
            </a:r>
            <a:r>
              <a:rPr sz="1600" spc="130" dirty="0">
                <a:latin typeface="Cambria"/>
                <a:cs typeface="Cambria"/>
              </a:rPr>
              <a:t>  </a:t>
            </a:r>
            <a:r>
              <a:rPr sz="1600" dirty="0">
                <a:latin typeface="Cambria"/>
                <a:cs typeface="Cambria"/>
              </a:rPr>
              <a:t>bubbles</a:t>
            </a:r>
            <a:r>
              <a:rPr sz="1600" spc="125" dirty="0">
                <a:latin typeface="Cambria"/>
                <a:cs typeface="Cambria"/>
              </a:rPr>
              <a:t>  </a:t>
            </a:r>
            <a:r>
              <a:rPr sz="1600" dirty="0">
                <a:latin typeface="Cambria"/>
                <a:cs typeface="Cambria"/>
              </a:rPr>
              <a:t>to</a:t>
            </a:r>
            <a:r>
              <a:rPr sz="1600" spc="125" dirty="0">
                <a:latin typeface="Cambria"/>
                <a:cs typeface="Cambria"/>
              </a:rPr>
              <a:t>  </a:t>
            </a:r>
            <a:r>
              <a:rPr sz="1600" dirty="0">
                <a:latin typeface="Cambria"/>
                <a:cs typeface="Cambria"/>
              </a:rPr>
              <a:t>show</a:t>
            </a:r>
            <a:r>
              <a:rPr sz="1600" spc="140" dirty="0">
                <a:latin typeface="Cambria"/>
                <a:cs typeface="Cambria"/>
              </a:rPr>
              <a:t>  </a:t>
            </a:r>
            <a:r>
              <a:rPr sz="1600" dirty="0">
                <a:latin typeface="Cambria"/>
                <a:cs typeface="Cambria"/>
              </a:rPr>
              <a:t>global</a:t>
            </a:r>
            <a:r>
              <a:rPr sz="1600" spc="125" dirty="0">
                <a:latin typeface="Cambria"/>
                <a:cs typeface="Cambria"/>
              </a:rPr>
              <a:t>  </a:t>
            </a:r>
            <a:r>
              <a:rPr sz="1600" spc="55" dirty="0">
                <a:latin typeface="Cambria"/>
                <a:cs typeface="Cambria"/>
              </a:rPr>
              <a:t>health </a:t>
            </a:r>
            <a:r>
              <a:rPr sz="1600" dirty="0">
                <a:latin typeface="Cambria"/>
                <a:cs typeface="Cambria"/>
              </a:rPr>
              <a:t>trends</a:t>
            </a:r>
            <a:r>
              <a:rPr sz="1600" spc="265" dirty="0">
                <a:latin typeface="Cambria"/>
                <a:cs typeface="Cambria"/>
              </a:rPr>
              <a:t> </a:t>
            </a:r>
            <a:r>
              <a:rPr sz="1600" dirty="0">
                <a:latin typeface="Cambria"/>
                <a:cs typeface="Cambria"/>
              </a:rPr>
              <a:t>over</a:t>
            </a:r>
            <a:r>
              <a:rPr sz="1600" spc="260" dirty="0">
                <a:latin typeface="Cambria"/>
                <a:cs typeface="Cambria"/>
              </a:rPr>
              <a:t> </a:t>
            </a:r>
            <a:r>
              <a:rPr sz="1600" spc="55" dirty="0">
                <a:latin typeface="Cambria"/>
                <a:cs typeface="Cambria"/>
              </a:rPr>
              <a:t>time.</a:t>
            </a:r>
            <a:endParaRPr sz="1600">
              <a:latin typeface="Cambria"/>
              <a:cs typeface="Cambria"/>
            </a:endParaRPr>
          </a:p>
          <a:p>
            <a:pPr marL="299085" indent="-286385">
              <a:lnSpc>
                <a:spcPct val="100000"/>
              </a:lnSpc>
              <a:buFont typeface="Arial MT"/>
              <a:buChar char="•"/>
              <a:tabLst>
                <a:tab pos="299085" algn="l"/>
              </a:tabLst>
            </a:pPr>
            <a:r>
              <a:rPr sz="1600" spc="80" dirty="0">
                <a:latin typeface="Cambria"/>
                <a:cs typeface="Cambria"/>
              </a:rPr>
              <a:t>Made</a:t>
            </a:r>
            <a:r>
              <a:rPr sz="1600" spc="484" dirty="0">
                <a:latin typeface="Cambria"/>
                <a:cs typeface="Cambria"/>
              </a:rPr>
              <a:t> </a:t>
            </a:r>
            <a:r>
              <a:rPr sz="1600" dirty="0">
                <a:latin typeface="Cambria"/>
                <a:cs typeface="Cambria"/>
              </a:rPr>
              <a:t>complex</a:t>
            </a:r>
            <a:r>
              <a:rPr sz="1600" spc="75" dirty="0">
                <a:latin typeface="Cambria"/>
                <a:cs typeface="Cambria"/>
              </a:rPr>
              <a:t>  </a:t>
            </a:r>
            <a:r>
              <a:rPr sz="1600" dirty="0">
                <a:latin typeface="Cambria"/>
                <a:cs typeface="Cambria"/>
              </a:rPr>
              <a:t>demographic</a:t>
            </a:r>
            <a:r>
              <a:rPr sz="1600" spc="495" dirty="0">
                <a:latin typeface="Cambria"/>
                <a:cs typeface="Cambria"/>
              </a:rPr>
              <a:t> </a:t>
            </a:r>
            <a:r>
              <a:rPr sz="1600" spc="70" dirty="0">
                <a:latin typeface="Cambria"/>
                <a:cs typeface="Cambria"/>
              </a:rPr>
              <a:t>data</a:t>
            </a:r>
            <a:r>
              <a:rPr sz="1600" spc="480" dirty="0">
                <a:latin typeface="Cambria"/>
                <a:cs typeface="Cambria"/>
              </a:rPr>
              <a:t> </a:t>
            </a:r>
            <a:r>
              <a:rPr sz="1600" spc="65" dirty="0">
                <a:latin typeface="Cambria"/>
                <a:cs typeface="Cambria"/>
              </a:rPr>
              <a:t>engaging</a:t>
            </a:r>
            <a:r>
              <a:rPr sz="1600" spc="490" dirty="0">
                <a:latin typeface="Cambria"/>
                <a:cs typeface="Cambria"/>
              </a:rPr>
              <a:t> </a:t>
            </a:r>
            <a:r>
              <a:rPr sz="1600" spc="45" dirty="0">
                <a:latin typeface="Cambria"/>
                <a:cs typeface="Cambria"/>
              </a:rPr>
              <a:t>and</a:t>
            </a:r>
            <a:endParaRPr sz="1600">
              <a:latin typeface="Cambria"/>
              <a:cs typeface="Cambria"/>
            </a:endParaRPr>
          </a:p>
          <a:p>
            <a:pPr marL="299085">
              <a:lnSpc>
                <a:spcPct val="100000"/>
              </a:lnSpc>
            </a:pPr>
            <a:r>
              <a:rPr sz="1600" spc="45" dirty="0">
                <a:latin typeface="Cambria"/>
                <a:cs typeface="Cambria"/>
              </a:rPr>
              <a:t>understandable.</a:t>
            </a:r>
            <a:endParaRPr sz="1600">
              <a:latin typeface="Cambria"/>
              <a:cs typeface="Cambria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52F52B5-3F39-5A39-9175-C17DF2B390B0}"/>
              </a:ext>
            </a:extLst>
          </p:cNvPr>
          <p:cNvSpPr/>
          <p:nvPr/>
        </p:nvSpPr>
        <p:spPr>
          <a:xfrm>
            <a:off x="11353800" y="5943600"/>
            <a:ext cx="762000" cy="778992"/>
          </a:xfrm>
          <a:prstGeom prst="rect">
            <a:avLst/>
          </a:prstGeom>
          <a:solidFill>
            <a:srgbClr val="353537"/>
          </a:solidFill>
          <a:ln>
            <a:solidFill>
              <a:srgbClr val="35353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3245" rIns="0" bIns="0" rtlCol="0">
            <a:spAutoFit/>
          </a:bodyPr>
          <a:lstStyle/>
          <a:p>
            <a:pPr marL="58419">
              <a:lnSpc>
                <a:spcPct val="100000"/>
              </a:lnSpc>
              <a:spcBef>
                <a:spcPts val="95"/>
              </a:spcBef>
            </a:pPr>
            <a:r>
              <a:rPr spc="180" dirty="0"/>
              <a:t>Principles</a:t>
            </a:r>
            <a:r>
              <a:rPr spc="204" dirty="0"/>
              <a:t> </a:t>
            </a:r>
            <a:r>
              <a:rPr spc="135" dirty="0"/>
              <a:t>of</a:t>
            </a:r>
            <a:r>
              <a:rPr spc="195" dirty="0"/>
              <a:t> </a:t>
            </a:r>
            <a:r>
              <a:rPr spc="215" dirty="0"/>
              <a:t>Good</a:t>
            </a:r>
            <a:r>
              <a:rPr spc="204" dirty="0"/>
              <a:t> </a:t>
            </a:r>
            <a:r>
              <a:rPr spc="225" dirty="0"/>
              <a:t>Data</a:t>
            </a:r>
            <a:r>
              <a:rPr spc="220" dirty="0"/>
              <a:t> </a:t>
            </a:r>
            <a:r>
              <a:rPr spc="170" dirty="0"/>
              <a:t>Storytelling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10311" y="813102"/>
            <a:ext cx="6011545" cy="4088765"/>
          </a:xfrm>
          <a:prstGeom prst="rect">
            <a:avLst/>
          </a:prstGeom>
        </p:spPr>
        <p:txBody>
          <a:bodyPr vert="horz" wrap="square" lIns="0" tIns="138430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090"/>
              </a:spcBef>
              <a:buFont typeface="Wingdings"/>
              <a:buChar char=""/>
              <a:tabLst>
                <a:tab pos="354965" algn="l"/>
              </a:tabLst>
            </a:pPr>
            <a:r>
              <a:rPr sz="2000" b="1" spc="135" dirty="0">
                <a:latin typeface="Cambria"/>
                <a:cs typeface="Cambria"/>
              </a:rPr>
              <a:t>Clarity:</a:t>
            </a:r>
            <a:r>
              <a:rPr sz="2000" b="1" spc="110" dirty="0">
                <a:latin typeface="Cambria"/>
                <a:cs typeface="Cambria"/>
              </a:rPr>
              <a:t> </a:t>
            </a:r>
            <a:r>
              <a:rPr sz="2000" spc="135" dirty="0">
                <a:latin typeface="Cambria"/>
                <a:cs typeface="Cambria"/>
              </a:rPr>
              <a:t>Make</a:t>
            </a:r>
            <a:r>
              <a:rPr sz="2000" spc="120" dirty="0">
                <a:latin typeface="Cambria"/>
                <a:cs typeface="Cambria"/>
              </a:rPr>
              <a:t> </a:t>
            </a:r>
            <a:r>
              <a:rPr sz="2000" spc="80" dirty="0">
                <a:latin typeface="Cambria"/>
                <a:cs typeface="Cambria"/>
              </a:rPr>
              <a:t>the</a:t>
            </a:r>
            <a:r>
              <a:rPr sz="2000" spc="120" dirty="0">
                <a:latin typeface="Cambria"/>
                <a:cs typeface="Cambria"/>
              </a:rPr>
              <a:t> </a:t>
            </a:r>
            <a:r>
              <a:rPr sz="2000" spc="65" dirty="0">
                <a:latin typeface="Cambria"/>
                <a:cs typeface="Cambria"/>
              </a:rPr>
              <a:t>message</a:t>
            </a:r>
            <a:r>
              <a:rPr sz="2000" spc="114" dirty="0">
                <a:latin typeface="Cambria"/>
                <a:cs typeface="Cambria"/>
              </a:rPr>
              <a:t> </a:t>
            </a:r>
            <a:r>
              <a:rPr sz="2000" spc="65" dirty="0">
                <a:latin typeface="Cambria"/>
                <a:cs typeface="Cambria"/>
              </a:rPr>
              <a:t>easy</a:t>
            </a:r>
            <a:r>
              <a:rPr sz="2000" spc="120" dirty="0">
                <a:latin typeface="Cambria"/>
                <a:cs typeface="Cambria"/>
              </a:rPr>
              <a:t> </a:t>
            </a:r>
            <a:r>
              <a:rPr sz="2000" dirty="0">
                <a:latin typeface="Cambria"/>
                <a:cs typeface="Cambria"/>
              </a:rPr>
              <a:t>to</a:t>
            </a:r>
            <a:r>
              <a:rPr sz="2000" spc="110" dirty="0">
                <a:latin typeface="Cambria"/>
                <a:cs typeface="Cambria"/>
              </a:rPr>
              <a:t> </a:t>
            </a:r>
            <a:r>
              <a:rPr sz="2000" spc="65" dirty="0">
                <a:latin typeface="Cambria"/>
                <a:cs typeface="Cambria"/>
              </a:rPr>
              <a:t>understand</a:t>
            </a:r>
            <a:endParaRPr sz="2000" dirty="0">
              <a:latin typeface="Cambria"/>
              <a:cs typeface="Cambria"/>
            </a:endParaRPr>
          </a:p>
          <a:p>
            <a:pPr marL="354965" indent="-342265">
              <a:lnSpc>
                <a:spcPct val="100000"/>
              </a:lnSpc>
              <a:spcBef>
                <a:spcPts val="994"/>
              </a:spcBef>
              <a:buFont typeface="Wingdings"/>
              <a:buChar char=""/>
              <a:tabLst>
                <a:tab pos="354965" algn="l"/>
              </a:tabLst>
            </a:pPr>
            <a:r>
              <a:rPr sz="2000" b="1" spc="125" dirty="0">
                <a:latin typeface="Cambria"/>
                <a:cs typeface="Cambria"/>
              </a:rPr>
              <a:t>Simplicity: </a:t>
            </a:r>
            <a:r>
              <a:rPr sz="2000" spc="60" dirty="0">
                <a:latin typeface="Cambria"/>
                <a:cs typeface="Cambria"/>
              </a:rPr>
              <a:t>Avoid</a:t>
            </a:r>
            <a:r>
              <a:rPr sz="2000" spc="135" dirty="0">
                <a:latin typeface="Cambria"/>
                <a:cs typeface="Cambria"/>
              </a:rPr>
              <a:t> </a:t>
            </a:r>
            <a:r>
              <a:rPr sz="2000" spc="60" dirty="0">
                <a:latin typeface="Cambria"/>
                <a:cs typeface="Cambria"/>
              </a:rPr>
              <a:t>unnecessary</a:t>
            </a:r>
            <a:r>
              <a:rPr sz="2000" spc="125" dirty="0">
                <a:latin typeface="Cambria"/>
                <a:cs typeface="Cambria"/>
              </a:rPr>
              <a:t> </a:t>
            </a:r>
            <a:r>
              <a:rPr sz="2000" spc="35" dirty="0">
                <a:latin typeface="Cambria"/>
                <a:cs typeface="Cambria"/>
              </a:rPr>
              <a:t>complexity</a:t>
            </a:r>
            <a:endParaRPr sz="2000" dirty="0">
              <a:latin typeface="Cambria"/>
              <a:cs typeface="Cambria"/>
            </a:endParaRPr>
          </a:p>
          <a:p>
            <a:pPr marL="355600" marR="5080" indent="-342900">
              <a:lnSpc>
                <a:spcPct val="100499"/>
              </a:lnSpc>
              <a:spcBef>
                <a:spcPts val="990"/>
              </a:spcBef>
              <a:buFont typeface="Wingdings"/>
              <a:buChar char=""/>
              <a:tabLst>
                <a:tab pos="355600" algn="l"/>
                <a:tab pos="1973580" algn="l"/>
                <a:tab pos="2844165" algn="l"/>
                <a:tab pos="3315335" algn="l"/>
                <a:tab pos="4097020" algn="l"/>
                <a:tab pos="5203825" algn="l"/>
                <a:tab pos="5617845" algn="l"/>
              </a:tabLst>
            </a:pPr>
            <a:r>
              <a:rPr sz="2000" b="1" spc="105" dirty="0">
                <a:latin typeface="Cambria"/>
                <a:cs typeface="Cambria"/>
              </a:rPr>
              <a:t>Relevance:</a:t>
            </a:r>
            <a:r>
              <a:rPr sz="2000" b="1" dirty="0">
                <a:latin typeface="Cambria"/>
                <a:cs typeface="Cambria"/>
              </a:rPr>
              <a:t>	</a:t>
            </a:r>
            <a:r>
              <a:rPr sz="2000" spc="60" dirty="0">
                <a:latin typeface="Cambria"/>
                <a:cs typeface="Cambria"/>
              </a:rPr>
              <a:t>Focus</a:t>
            </a:r>
            <a:r>
              <a:rPr sz="2000" dirty="0">
                <a:latin typeface="Cambria"/>
                <a:cs typeface="Cambria"/>
              </a:rPr>
              <a:t>	</a:t>
            </a:r>
            <a:r>
              <a:rPr sz="2000" spc="-25" dirty="0">
                <a:latin typeface="Cambria"/>
                <a:cs typeface="Cambria"/>
              </a:rPr>
              <a:t>on</a:t>
            </a:r>
            <a:r>
              <a:rPr sz="2000" dirty="0">
                <a:latin typeface="Cambria"/>
                <a:cs typeface="Cambria"/>
              </a:rPr>
              <a:t>	</a:t>
            </a:r>
            <a:r>
              <a:rPr sz="2000" spc="60" dirty="0">
                <a:latin typeface="Cambria"/>
                <a:cs typeface="Cambria"/>
              </a:rPr>
              <a:t>what</a:t>
            </a:r>
            <a:r>
              <a:rPr sz="2000" dirty="0">
                <a:latin typeface="Cambria"/>
                <a:cs typeface="Cambria"/>
              </a:rPr>
              <a:t>	</a:t>
            </a:r>
            <a:r>
              <a:rPr sz="2000" spc="70" dirty="0">
                <a:latin typeface="Cambria"/>
                <a:cs typeface="Cambria"/>
              </a:rPr>
              <a:t>matters</a:t>
            </a:r>
            <a:r>
              <a:rPr sz="2000" dirty="0">
                <a:latin typeface="Cambria"/>
                <a:cs typeface="Cambria"/>
              </a:rPr>
              <a:t>	</a:t>
            </a:r>
            <a:r>
              <a:rPr sz="2000" spc="-25" dirty="0">
                <a:latin typeface="Cambria"/>
                <a:cs typeface="Cambria"/>
              </a:rPr>
              <a:t>to</a:t>
            </a:r>
            <a:r>
              <a:rPr sz="2000" dirty="0">
                <a:latin typeface="Cambria"/>
                <a:cs typeface="Cambria"/>
              </a:rPr>
              <a:t>	</a:t>
            </a:r>
            <a:r>
              <a:rPr sz="2000" spc="45" dirty="0">
                <a:latin typeface="Cambria"/>
                <a:cs typeface="Cambria"/>
              </a:rPr>
              <a:t>the </a:t>
            </a:r>
            <a:r>
              <a:rPr sz="2000" spc="55" dirty="0">
                <a:latin typeface="Cambria"/>
                <a:cs typeface="Cambria"/>
              </a:rPr>
              <a:t>audience</a:t>
            </a:r>
            <a:endParaRPr sz="2000" dirty="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2045"/>
              </a:spcBef>
            </a:pPr>
            <a:endParaRPr sz="2000" dirty="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</a:pPr>
            <a:r>
              <a:rPr sz="2000" b="1" spc="135" dirty="0">
                <a:latin typeface="Cambria"/>
                <a:cs typeface="Cambria"/>
              </a:rPr>
              <a:t>Steps</a:t>
            </a:r>
            <a:r>
              <a:rPr sz="2000" b="1" spc="145" dirty="0">
                <a:latin typeface="Cambria"/>
                <a:cs typeface="Cambria"/>
              </a:rPr>
              <a:t> </a:t>
            </a:r>
            <a:r>
              <a:rPr sz="2000" b="1" spc="135" dirty="0">
                <a:latin typeface="Cambria"/>
                <a:cs typeface="Cambria"/>
              </a:rPr>
              <a:t>in</a:t>
            </a:r>
            <a:r>
              <a:rPr sz="2000" b="1" spc="140" dirty="0">
                <a:latin typeface="Cambria"/>
                <a:cs typeface="Cambria"/>
              </a:rPr>
              <a:t> </a:t>
            </a:r>
            <a:r>
              <a:rPr sz="2000" b="1" spc="160" dirty="0">
                <a:latin typeface="Cambria"/>
                <a:cs typeface="Cambria"/>
              </a:rPr>
              <a:t>Data</a:t>
            </a:r>
            <a:r>
              <a:rPr sz="2000" b="1" spc="135" dirty="0">
                <a:latin typeface="Cambria"/>
                <a:cs typeface="Cambria"/>
              </a:rPr>
              <a:t> </a:t>
            </a:r>
            <a:r>
              <a:rPr sz="2000" b="1" spc="110" dirty="0">
                <a:latin typeface="Cambria"/>
                <a:cs typeface="Cambria"/>
              </a:rPr>
              <a:t>Storytelling:</a:t>
            </a:r>
            <a:endParaRPr sz="2000" dirty="0">
              <a:latin typeface="Cambria"/>
              <a:cs typeface="Cambria"/>
            </a:endParaRPr>
          </a:p>
          <a:p>
            <a:pPr marL="353695" indent="-340995">
              <a:lnSpc>
                <a:spcPct val="100000"/>
              </a:lnSpc>
              <a:spcBef>
                <a:spcPts val="1000"/>
              </a:spcBef>
              <a:buAutoNum type="arabicPeriod"/>
              <a:tabLst>
                <a:tab pos="353695" algn="l"/>
              </a:tabLst>
            </a:pPr>
            <a:r>
              <a:rPr sz="2000" b="1" spc="145" dirty="0">
                <a:latin typeface="Cambria"/>
                <a:cs typeface="Cambria"/>
              </a:rPr>
              <a:t>Collect</a:t>
            </a:r>
            <a:r>
              <a:rPr sz="2000" b="1" spc="110" dirty="0">
                <a:latin typeface="Cambria"/>
                <a:cs typeface="Cambria"/>
              </a:rPr>
              <a:t> </a:t>
            </a:r>
            <a:r>
              <a:rPr sz="2000" b="1" spc="120" dirty="0">
                <a:latin typeface="Cambria"/>
                <a:cs typeface="Cambria"/>
              </a:rPr>
              <a:t>Data:</a:t>
            </a:r>
            <a:r>
              <a:rPr sz="2000" b="1" spc="140" dirty="0">
                <a:latin typeface="Cambria"/>
                <a:cs typeface="Cambria"/>
              </a:rPr>
              <a:t> </a:t>
            </a:r>
            <a:r>
              <a:rPr sz="2000" spc="125" dirty="0">
                <a:latin typeface="Cambria"/>
                <a:cs typeface="Cambria"/>
              </a:rPr>
              <a:t>Gather</a:t>
            </a:r>
            <a:r>
              <a:rPr sz="2000" spc="85" dirty="0">
                <a:latin typeface="Cambria"/>
                <a:cs typeface="Cambria"/>
              </a:rPr>
              <a:t> </a:t>
            </a:r>
            <a:r>
              <a:rPr sz="2000" spc="70" dirty="0">
                <a:latin typeface="Cambria"/>
                <a:cs typeface="Cambria"/>
              </a:rPr>
              <a:t>relevant</a:t>
            </a:r>
            <a:r>
              <a:rPr sz="2000" spc="85" dirty="0">
                <a:latin typeface="Cambria"/>
                <a:cs typeface="Cambria"/>
              </a:rPr>
              <a:t> </a:t>
            </a:r>
            <a:r>
              <a:rPr sz="2000" spc="95" dirty="0">
                <a:latin typeface="Cambria"/>
                <a:cs typeface="Cambria"/>
              </a:rPr>
              <a:t>data</a:t>
            </a:r>
            <a:r>
              <a:rPr sz="2000" spc="100" dirty="0">
                <a:latin typeface="Cambria"/>
                <a:cs typeface="Cambria"/>
              </a:rPr>
              <a:t> </a:t>
            </a:r>
            <a:r>
              <a:rPr sz="2000" spc="40" dirty="0">
                <a:latin typeface="Cambria"/>
                <a:cs typeface="Cambria"/>
              </a:rPr>
              <a:t>points</a:t>
            </a:r>
            <a:endParaRPr sz="2000" dirty="0">
              <a:latin typeface="Cambria"/>
              <a:cs typeface="Cambria"/>
            </a:endParaRPr>
          </a:p>
          <a:p>
            <a:pPr marL="353695" indent="-340995">
              <a:lnSpc>
                <a:spcPct val="100000"/>
              </a:lnSpc>
              <a:spcBef>
                <a:spcPts val="1005"/>
              </a:spcBef>
              <a:buAutoNum type="arabicPeriod"/>
              <a:tabLst>
                <a:tab pos="353695" algn="l"/>
              </a:tabLst>
            </a:pPr>
            <a:r>
              <a:rPr sz="2000" b="1" spc="130" dirty="0">
                <a:latin typeface="Cambria"/>
                <a:cs typeface="Cambria"/>
              </a:rPr>
              <a:t>Analyze</a:t>
            </a:r>
            <a:r>
              <a:rPr sz="2000" b="1" spc="125" dirty="0">
                <a:latin typeface="Cambria"/>
                <a:cs typeface="Cambria"/>
              </a:rPr>
              <a:t> </a:t>
            </a:r>
            <a:r>
              <a:rPr sz="2000" b="1" spc="120" dirty="0">
                <a:latin typeface="Cambria"/>
                <a:cs typeface="Cambria"/>
              </a:rPr>
              <a:t>Data:</a:t>
            </a:r>
            <a:r>
              <a:rPr sz="2000" b="1" spc="140" dirty="0">
                <a:latin typeface="Cambria"/>
                <a:cs typeface="Cambria"/>
              </a:rPr>
              <a:t> </a:t>
            </a:r>
            <a:r>
              <a:rPr sz="2000" spc="80" dirty="0">
                <a:latin typeface="Cambria"/>
                <a:cs typeface="Cambria"/>
              </a:rPr>
              <a:t>Identify</a:t>
            </a:r>
            <a:r>
              <a:rPr sz="2000" spc="75" dirty="0">
                <a:latin typeface="Cambria"/>
                <a:cs typeface="Cambria"/>
              </a:rPr>
              <a:t> </a:t>
            </a:r>
            <a:r>
              <a:rPr sz="2000" spc="65" dirty="0">
                <a:latin typeface="Cambria"/>
                <a:cs typeface="Cambria"/>
              </a:rPr>
              <a:t>key</a:t>
            </a:r>
            <a:r>
              <a:rPr sz="2000" spc="110" dirty="0">
                <a:latin typeface="Cambria"/>
                <a:cs typeface="Cambria"/>
              </a:rPr>
              <a:t> </a:t>
            </a:r>
            <a:r>
              <a:rPr sz="2000" spc="75" dirty="0">
                <a:latin typeface="Cambria"/>
                <a:cs typeface="Cambria"/>
              </a:rPr>
              <a:t>insights</a:t>
            </a:r>
            <a:endParaRPr sz="2000" dirty="0">
              <a:latin typeface="Cambria"/>
              <a:cs typeface="Cambria"/>
            </a:endParaRPr>
          </a:p>
          <a:p>
            <a:pPr marL="353695" indent="-340995">
              <a:lnSpc>
                <a:spcPct val="100000"/>
              </a:lnSpc>
              <a:spcBef>
                <a:spcPts val="994"/>
              </a:spcBef>
              <a:buAutoNum type="arabicPeriod"/>
              <a:tabLst>
                <a:tab pos="353695" algn="l"/>
              </a:tabLst>
            </a:pPr>
            <a:r>
              <a:rPr sz="2000" b="1" spc="125" dirty="0">
                <a:latin typeface="Cambria"/>
                <a:cs typeface="Cambria"/>
              </a:rPr>
              <a:t>Visualize</a:t>
            </a:r>
            <a:r>
              <a:rPr sz="2000" b="1" spc="385" dirty="0">
                <a:latin typeface="Cambria"/>
                <a:cs typeface="Cambria"/>
              </a:rPr>
              <a:t> </a:t>
            </a:r>
            <a:r>
              <a:rPr sz="2000" b="1" spc="120" dirty="0">
                <a:latin typeface="Cambria"/>
                <a:cs typeface="Cambria"/>
              </a:rPr>
              <a:t>Insights:</a:t>
            </a:r>
            <a:r>
              <a:rPr sz="2000" b="1" spc="380" dirty="0">
                <a:latin typeface="Cambria"/>
                <a:cs typeface="Cambria"/>
              </a:rPr>
              <a:t> </a:t>
            </a:r>
            <a:r>
              <a:rPr sz="2000" spc="125" dirty="0">
                <a:latin typeface="Cambria"/>
                <a:cs typeface="Cambria"/>
              </a:rPr>
              <a:t>Use</a:t>
            </a:r>
            <a:r>
              <a:rPr sz="2000" spc="390" dirty="0">
                <a:latin typeface="Cambria"/>
                <a:cs typeface="Cambria"/>
              </a:rPr>
              <a:t> </a:t>
            </a:r>
            <a:r>
              <a:rPr sz="2000" spc="80" dirty="0">
                <a:latin typeface="Cambria"/>
                <a:cs typeface="Cambria"/>
              </a:rPr>
              <a:t>visual</a:t>
            </a:r>
            <a:r>
              <a:rPr sz="2000" spc="385" dirty="0">
                <a:latin typeface="Cambria"/>
                <a:cs typeface="Cambria"/>
              </a:rPr>
              <a:t> </a:t>
            </a:r>
            <a:r>
              <a:rPr sz="2000" spc="75" dirty="0">
                <a:latin typeface="Cambria"/>
                <a:cs typeface="Cambria"/>
              </a:rPr>
              <a:t>aids</a:t>
            </a:r>
            <a:r>
              <a:rPr sz="2000" spc="375" dirty="0">
                <a:latin typeface="Cambria"/>
                <a:cs typeface="Cambria"/>
              </a:rPr>
              <a:t> </a:t>
            </a:r>
            <a:r>
              <a:rPr sz="2000" dirty="0">
                <a:latin typeface="Cambria"/>
                <a:cs typeface="Cambria"/>
              </a:rPr>
              <a:t>to</a:t>
            </a:r>
            <a:r>
              <a:rPr sz="2000" spc="400" dirty="0">
                <a:latin typeface="Cambria"/>
                <a:cs typeface="Cambria"/>
              </a:rPr>
              <a:t> </a:t>
            </a:r>
            <a:r>
              <a:rPr sz="2000" spc="-10" dirty="0">
                <a:latin typeface="Cambria"/>
                <a:cs typeface="Cambria"/>
              </a:rPr>
              <a:t>convey</a:t>
            </a:r>
            <a:endParaRPr sz="2000" dirty="0">
              <a:latin typeface="Cambria"/>
              <a:cs typeface="Cambria"/>
            </a:endParaRPr>
          </a:p>
          <a:p>
            <a:pPr marL="355600">
              <a:lnSpc>
                <a:spcPct val="100000"/>
              </a:lnSpc>
            </a:pPr>
            <a:r>
              <a:rPr sz="2000" spc="80" dirty="0">
                <a:latin typeface="Cambria"/>
                <a:cs typeface="Cambria"/>
              </a:rPr>
              <a:t>the</a:t>
            </a:r>
            <a:r>
              <a:rPr sz="2000" spc="105" dirty="0">
                <a:latin typeface="Cambria"/>
                <a:cs typeface="Cambria"/>
              </a:rPr>
              <a:t> </a:t>
            </a:r>
            <a:r>
              <a:rPr sz="2000" spc="-20" dirty="0">
                <a:latin typeface="Cambria"/>
                <a:cs typeface="Cambria"/>
              </a:rPr>
              <a:t>story</a:t>
            </a:r>
            <a:endParaRPr sz="2000" dirty="0">
              <a:latin typeface="Cambria"/>
              <a:cs typeface="Cambri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12635" y="1243583"/>
            <a:ext cx="4463796" cy="2442972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0"/>
              </a:spcBef>
            </a:pPr>
            <a:fld id="{81D60167-4931-47E6-BA6A-407CBD079E47}" type="slidenum">
              <a:rPr spc="-25" dirty="0"/>
              <a:t>12</a:t>
            </a:fld>
            <a:endParaRPr spc="-25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D7D4DE6-4E99-34E0-F488-FC2808D77838}"/>
              </a:ext>
            </a:extLst>
          </p:cNvPr>
          <p:cNvSpPr/>
          <p:nvPr/>
        </p:nvSpPr>
        <p:spPr>
          <a:xfrm>
            <a:off x="11353800" y="5943600"/>
            <a:ext cx="762000" cy="778992"/>
          </a:xfrm>
          <a:prstGeom prst="rect">
            <a:avLst/>
          </a:prstGeom>
          <a:solidFill>
            <a:srgbClr val="353537"/>
          </a:solidFill>
          <a:ln>
            <a:solidFill>
              <a:srgbClr val="35353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41984" y="374345"/>
            <a:ext cx="709612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85" dirty="0"/>
              <a:t>Data</a:t>
            </a:r>
            <a:r>
              <a:rPr spc="105" dirty="0"/>
              <a:t> </a:t>
            </a:r>
            <a:r>
              <a:rPr spc="130" dirty="0"/>
              <a:t>Storytelling</a:t>
            </a:r>
            <a:r>
              <a:rPr spc="100" dirty="0"/>
              <a:t> </a:t>
            </a:r>
            <a:r>
              <a:rPr spc="110" dirty="0"/>
              <a:t>vs.</a:t>
            </a:r>
            <a:r>
              <a:rPr spc="95" dirty="0"/>
              <a:t> </a:t>
            </a:r>
            <a:r>
              <a:rPr spc="185" dirty="0"/>
              <a:t>Data</a:t>
            </a:r>
            <a:r>
              <a:rPr spc="110" dirty="0"/>
              <a:t> </a:t>
            </a:r>
            <a:r>
              <a:rPr spc="114" dirty="0"/>
              <a:t>Visualization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14832" y="904994"/>
            <a:ext cx="7286625" cy="4124206"/>
          </a:xfrm>
          <a:prstGeom prst="rect">
            <a:avLst/>
          </a:prstGeom>
        </p:spPr>
        <p:txBody>
          <a:bodyPr vert="horz" wrap="square" lIns="0" tIns="533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20"/>
              </a:spcBef>
            </a:pPr>
            <a:r>
              <a:rPr sz="2000" b="1" spc="165" dirty="0">
                <a:latin typeface="Cambria"/>
                <a:cs typeface="Cambria"/>
              </a:rPr>
              <a:t>Data</a:t>
            </a:r>
            <a:r>
              <a:rPr sz="2000" b="1" spc="155" dirty="0">
                <a:latin typeface="Cambria"/>
                <a:cs typeface="Cambria"/>
              </a:rPr>
              <a:t> </a:t>
            </a:r>
            <a:r>
              <a:rPr sz="2000" b="1" spc="114" dirty="0">
                <a:latin typeface="Cambria"/>
                <a:cs typeface="Cambria"/>
              </a:rPr>
              <a:t>Visualization:</a:t>
            </a:r>
            <a:endParaRPr sz="2000" dirty="0">
              <a:latin typeface="Cambria"/>
              <a:cs typeface="Cambria"/>
            </a:endParaRPr>
          </a:p>
          <a:p>
            <a:pPr marL="572770" indent="-285750">
              <a:lnSpc>
                <a:spcPct val="100000"/>
              </a:lnSpc>
              <a:spcBef>
                <a:spcPts val="290"/>
              </a:spcBef>
              <a:buFont typeface="Arial" panose="020B0604020202020204" pitchFamily="34" charset="0"/>
              <a:buChar char="•"/>
            </a:pPr>
            <a:r>
              <a:rPr lang="en-US" sz="1800" spc="-940" dirty="0">
                <a:solidFill>
                  <a:srgbClr val="6E6E74"/>
                </a:solidFill>
                <a:latin typeface="Arial MT"/>
                <a:cs typeface="Arial MT"/>
              </a:rPr>
              <a:t> </a:t>
            </a:r>
            <a:r>
              <a:rPr sz="1800" spc="95" dirty="0">
                <a:solidFill>
                  <a:srgbClr val="252525"/>
                </a:solidFill>
                <a:latin typeface="Cambria"/>
                <a:cs typeface="Cambria"/>
              </a:rPr>
              <a:t>Graphical</a:t>
            </a:r>
            <a:r>
              <a:rPr sz="1800" spc="100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800" spc="45" dirty="0">
                <a:solidFill>
                  <a:srgbClr val="252525"/>
                </a:solidFill>
                <a:latin typeface="Cambria"/>
                <a:cs typeface="Cambria"/>
              </a:rPr>
              <a:t>representation</a:t>
            </a:r>
            <a:r>
              <a:rPr sz="1800" spc="135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800" dirty="0">
                <a:solidFill>
                  <a:srgbClr val="252525"/>
                </a:solidFill>
                <a:latin typeface="Cambria"/>
                <a:cs typeface="Cambria"/>
              </a:rPr>
              <a:t>of</a:t>
            </a:r>
            <a:r>
              <a:rPr sz="1800" spc="105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800" spc="80" dirty="0">
                <a:solidFill>
                  <a:srgbClr val="252525"/>
                </a:solidFill>
                <a:latin typeface="Cambria"/>
                <a:cs typeface="Cambria"/>
              </a:rPr>
              <a:t>data</a:t>
            </a:r>
            <a:r>
              <a:rPr sz="1800" spc="114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800" spc="55" dirty="0">
                <a:solidFill>
                  <a:srgbClr val="252525"/>
                </a:solidFill>
                <a:latin typeface="Cambria"/>
                <a:cs typeface="Cambria"/>
              </a:rPr>
              <a:t>(charts,</a:t>
            </a:r>
            <a:r>
              <a:rPr sz="1800" spc="130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800" spc="75" dirty="0">
                <a:solidFill>
                  <a:srgbClr val="252525"/>
                </a:solidFill>
                <a:latin typeface="Cambria"/>
                <a:cs typeface="Cambria"/>
              </a:rPr>
              <a:t>graphs,</a:t>
            </a:r>
            <a:r>
              <a:rPr sz="1800" spc="114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800" spc="-10" dirty="0">
                <a:solidFill>
                  <a:srgbClr val="252525"/>
                </a:solidFill>
                <a:latin typeface="Cambria"/>
                <a:cs typeface="Cambria"/>
              </a:rPr>
              <a:t>maps)</a:t>
            </a:r>
            <a:endParaRPr sz="1800" dirty="0">
              <a:latin typeface="Cambria"/>
              <a:cs typeface="Cambria"/>
            </a:endParaRPr>
          </a:p>
          <a:p>
            <a:pPr marL="572770" indent="-285750">
              <a:lnSpc>
                <a:spcPct val="100000"/>
              </a:lnSpc>
              <a:spcBef>
                <a:spcPts val="380"/>
              </a:spcBef>
              <a:buFont typeface="Arial" panose="020B0604020202020204" pitchFamily="34" charset="0"/>
              <a:buChar char="•"/>
            </a:pPr>
            <a:r>
              <a:rPr lang="en-US" sz="1800" spc="-940" dirty="0">
                <a:solidFill>
                  <a:srgbClr val="6E6E74"/>
                </a:solidFill>
                <a:latin typeface="Arial MT"/>
                <a:cs typeface="Arial MT"/>
              </a:rPr>
              <a:t> </a:t>
            </a:r>
            <a:r>
              <a:rPr sz="1800" spc="90" dirty="0">
                <a:solidFill>
                  <a:srgbClr val="252525"/>
                </a:solidFill>
                <a:latin typeface="Cambria"/>
                <a:cs typeface="Cambria"/>
              </a:rPr>
              <a:t>Aims</a:t>
            </a:r>
            <a:r>
              <a:rPr sz="1800" spc="125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800" dirty="0">
                <a:solidFill>
                  <a:srgbClr val="252525"/>
                </a:solidFill>
                <a:latin typeface="Cambria"/>
                <a:cs typeface="Cambria"/>
              </a:rPr>
              <a:t>to</a:t>
            </a:r>
            <a:r>
              <a:rPr sz="1800" spc="114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800" spc="45" dirty="0">
                <a:solidFill>
                  <a:srgbClr val="252525"/>
                </a:solidFill>
                <a:latin typeface="Cambria"/>
                <a:cs typeface="Cambria"/>
              </a:rPr>
              <a:t>present</a:t>
            </a:r>
            <a:r>
              <a:rPr sz="1800" spc="130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800" spc="50" dirty="0">
                <a:solidFill>
                  <a:srgbClr val="252525"/>
                </a:solidFill>
                <a:latin typeface="Cambria"/>
                <a:cs typeface="Cambria"/>
              </a:rPr>
              <a:t>information</a:t>
            </a:r>
            <a:r>
              <a:rPr sz="1800" spc="110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800" spc="50" dirty="0">
                <a:solidFill>
                  <a:srgbClr val="252525"/>
                </a:solidFill>
                <a:latin typeface="Cambria"/>
                <a:cs typeface="Cambria"/>
              </a:rPr>
              <a:t>efficiently</a:t>
            </a:r>
            <a:r>
              <a:rPr sz="1800" spc="100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800" spc="80" dirty="0">
                <a:solidFill>
                  <a:srgbClr val="252525"/>
                </a:solidFill>
                <a:latin typeface="Cambria"/>
                <a:cs typeface="Cambria"/>
              </a:rPr>
              <a:t>and</a:t>
            </a:r>
            <a:r>
              <a:rPr sz="1800" spc="114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800" spc="50" dirty="0">
                <a:solidFill>
                  <a:srgbClr val="252525"/>
                </a:solidFill>
                <a:latin typeface="Cambria"/>
                <a:cs typeface="Cambria"/>
              </a:rPr>
              <a:t>clearly.</a:t>
            </a:r>
            <a:endParaRPr sz="1800" dirty="0">
              <a:latin typeface="Cambria"/>
              <a:cs typeface="Cambria"/>
            </a:endParaRPr>
          </a:p>
          <a:p>
            <a:pPr marL="572770" indent="-285750">
              <a:lnSpc>
                <a:spcPct val="100000"/>
              </a:lnSpc>
              <a:spcBef>
                <a:spcPts val="385"/>
              </a:spcBef>
              <a:buFont typeface="Arial" panose="020B0604020202020204" pitchFamily="34" charset="0"/>
              <a:buChar char="•"/>
            </a:pPr>
            <a:r>
              <a:rPr lang="en-US" sz="1800" spc="-940" dirty="0">
                <a:solidFill>
                  <a:srgbClr val="6E6E74"/>
                </a:solidFill>
                <a:latin typeface="Arial MT"/>
                <a:cs typeface="Arial MT"/>
              </a:rPr>
              <a:t> </a:t>
            </a:r>
            <a:r>
              <a:rPr sz="1800" spc="80" dirty="0">
                <a:solidFill>
                  <a:srgbClr val="252525"/>
                </a:solidFill>
                <a:latin typeface="Cambria"/>
                <a:cs typeface="Cambria"/>
              </a:rPr>
              <a:t>Enables</a:t>
            </a:r>
            <a:r>
              <a:rPr sz="1800" spc="120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800" spc="55" dirty="0">
                <a:solidFill>
                  <a:srgbClr val="252525"/>
                </a:solidFill>
                <a:latin typeface="Cambria"/>
                <a:cs typeface="Cambria"/>
              </a:rPr>
              <a:t>quick</a:t>
            </a:r>
            <a:r>
              <a:rPr sz="1800" spc="110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800" spc="60" dirty="0">
                <a:solidFill>
                  <a:srgbClr val="252525"/>
                </a:solidFill>
                <a:latin typeface="Cambria"/>
                <a:cs typeface="Cambria"/>
              </a:rPr>
              <a:t>grasp</a:t>
            </a:r>
            <a:r>
              <a:rPr sz="1800" spc="114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800" dirty="0">
                <a:solidFill>
                  <a:srgbClr val="252525"/>
                </a:solidFill>
                <a:latin typeface="Cambria"/>
                <a:cs typeface="Cambria"/>
              </a:rPr>
              <a:t>of</a:t>
            </a:r>
            <a:r>
              <a:rPr sz="1800" spc="114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800" spc="60" dirty="0">
                <a:solidFill>
                  <a:srgbClr val="252525"/>
                </a:solidFill>
                <a:latin typeface="Cambria"/>
                <a:cs typeface="Cambria"/>
              </a:rPr>
              <a:t>patterns</a:t>
            </a:r>
            <a:r>
              <a:rPr sz="1800" spc="130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800" spc="80" dirty="0">
                <a:solidFill>
                  <a:srgbClr val="252525"/>
                </a:solidFill>
                <a:latin typeface="Cambria"/>
                <a:cs typeface="Cambria"/>
              </a:rPr>
              <a:t>and</a:t>
            </a:r>
            <a:r>
              <a:rPr sz="1800" spc="114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800" spc="45" dirty="0">
                <a:solidFill>
                  <a:srgbClr val="252525"/>
                </a:solidFill>
                <a:latin typeface="Cambria"/>
                <a:cs typeface="Cambria"/>
              </a:rPr>
              <a:t>trends</a:t>
            </a:r>
            <a:endParaRPr sz="1800" dirty="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1575"/>
              </a:spcBef>
            </a:pPr>
            <a:r>
              <a:rPr sz="2000" b="1" spc="165" dirty="0">
                <a:latin typeface="Cambria"/>
                <a:cs typeface="Cambria"/>
              </a:rPr>
              <a:t>Data</a:t>
            </a:r>
            <a:r>
              <a:rPr sz="2000" b="1" spc="155" dirty="0">
                <a:latin typeface="Cambria"/>
                <a:cs typeface="Cambria"/>
              </a:rPr>
              <a:t> </a:t>
            </a:r>
            <a:r>
              <a:rPr sz="2000" b="1" spc="160" dirty="0">
                <a:latin typeface="Cambria"/>
                <a:cs typeface="Cambria"/>
              </a:rPr>
              <a:t>Story</a:t>
            </a:r>
            <a:r>
              <a:rPr sz="2000" b="1" spc="150" dirty="0">
                <a:latin typeface="Cambria"/>
                <a:cs typeface="Cambria"/>
              </a:rPr>
              <a:t> </a:t>
            </a:r>
            <a:r>
              <a:rPr sz="2000" b="1" spc="105" dirty="0">
                <a:latin typeface="Cambria"/>
                <a:cs typeface="Cambria"/>
              </a:rPr>
              <a:t>Telling:</a:t>
            </a:r>
            <a:endParaRPr sz="2000" dirty="0">
              <a:latin typeface="Cambria"/>
              <a:cs typeface="Cambria"/>
            </a:endParaRPr>
          </a:p>
          <a:p>
            <a:pPr marL="572770" indent="-285750"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800" spc="-940" dirty="0">
                <a:solidFill>
                  <a:srgbClr val="6E6E74"/>
                </a:solidFill>
                <a:latin typeface="Arial MT"/>
                <a:cs typeface="Arial MT"/>
              </a:rPr>
              <a:t> </a:t>
            </a:r>
            <a:r>
              <a:rPr sz="1800" spc="100" dirty="0">
                <a:solidFill>
                  <a:srgbClr val="252525"/>
                </a:solidFill>
                <a:latin typeface="Cambria"/>
                <a:cs typeface="Cambria"/>
              </a:rPr>
              <a:t>Uses</a:t>
            </a:r>
            <a:r>
              <a:rPr sz="1800" spc="125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800" spc="70" dirty="0">
                <a:solidFill>
                  <a:srgbClr val="252525"/>
                </a:solidFill>
                <a:latin typeface="Cambria"/>
                <a:cs typeface="Cambria"/>
              </a:rPr>
              <a:t>narratives,</a:t>
            </a:r>
            <a:r>
              <a:rPr sz="1800" spc="120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800" spc="60" dirty="0">
                <a:solidFill>
                  <a:srgbClr val="252525"/>
                </a:solidFill>
                <a:latin typeface="Cambria"/>
                <a:cs typeface="Cambria"/>
              </a:rPr>
              <a:t>context,</a:t>
            </a:r>
            <a:r>
              <a:rPr sz="1800" spc="105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800" spc="75" dirty="0">
                <a:solidFill>
                  <a:srgbClr val="252525"/>
                </a:solidFill>
                <a:latin typeface="Cambria"/>
                <a:cs typeface="Cambria"/>
              </a:rPr>
              <a:t>and</a:t>
            </a:r>
            <a:r>
              <a:rPr sz="1800" spc="120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800" spc="70" dirty="0">
                <a:solidFill>
                  <a:srgbClr val="252525"/>
                </a:solidFill>
                <a:latin typeface="Cambria"/>
                <a:cs typeface="Cambria"/>
              </a:rPr>
              <a:t>visuals</a:t>
            </a:r>
            <a:r>
              <a:rPr sz="1800" spc="120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800" dirty="0">
                <a:solidFill>
                  <a:srgbClr val="252525"/>
                </a:solidFill>
                <a:latin typeface="Cambria"/>
                <a:cs typeface="Cambria"/>
              </a:rPr>
              <a:t>to</a:t>
            </a:r>
            <a:r>
              <a:rPr sz="1800" spc="120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800" spc="50" dirty="0">
                <a:solidFill>
                  <a:srgbClr val="252525"/>
                </a:solidFill>
                <a:latin typeface="Cambria"/>
                <a:cs typeface="Cambria"/>
              </a:rPr>
              <a:t>communicate</a:t>
            </a:r>
            <a:r>
              <a:rPr sz="1800" spc="120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800" spc="65" dirty="0">
                <a:solidFill>
                  <a:srgbClr val="252525"/>
                </a:solidFill>
                <a:latin typeface="Cambria"/>
                <a:cs typeface="Cambria"/>
              </a:rPr>
              <a:t>insights.</a:t>
            </a:r>
            <a:endParaRPr sz="1800" dirty="0">
              <a:latin typeface="Cambria"/>
              <a:cs typeface="Cambria"/>
            </a:endParaRPr>
          </a:p>
          <a:p>
            <a:pPr marL="572770" indent="-285750">
              <a:lnSpc>
                <a:spcPct val="100000"/>
              </a:lnSpc>
              <a:spcBef>
                <a:spcPts val="385"/>
              </a:spcBef>
              <a:buFont typeface="Arial" panose="020B0604020202020204" pitchFamily="34" charset="0"/>
              <a:buChar char="•"/>
            </a:pPr>
            <a:r>
              <a:rPr lang="en-US" sz="1800" spc="-940" dirty="0">
                <a:solidFill>
                  <a:srgbClr val="6E6E74"/>
                </a:solidFill>
                <a:latin typeface="Arial MT"/>
                <a:cs typeface="Arial MT"/>
              </a:rPr>
              <a:t> </a:t>
            </a:r>
            <a:r>
              <a:rPr sz="1800" spc="90" dirty="0">
                <a:solidFill>
                  <a:srgbClr val="252525"/>
                </a:solidFill>
                <a:latin typeface="Cambria"/>
                <a:cs typeface="Cambria"/>
              </a:rPr>
              <a:t>Aims</a:t>
            </a:r>
            <a:r>
              <a:rPr sz="1800" spc="180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800" dirty="0">
                <a:solidFill>
                  <a:srgbClr val="252525"/>
                </a:solidFill>
                <a:latin typeface="Cambria"/>
                <a:cs typeface="Cambria"/>
              </a:rPr>
              <a:t>to</a:t>
            </a:r>
            <a:r>
              <a:rPr sz="1800" spc="170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800" spc="65" dirty="0">
                <a:solidFill>
                  <a:srgbClr val="252525"/>
                </a:solidFill>
                <a:latin typeface="Cambria"/>
                <a:cs typeface="Cambria"/>
              </a:rPr>
              <a:t>engage</a:t>
            </a:r>
            <a:r>
              <a:rPr sz="1800" spc="150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800" spc="60" dirty="0">
                <a:solidFill>
                  <a:srgbClr val="252525"/>
                </a:solidFill>
                <a:latin typeface="Cambria"/>
                <a:cs typeface="Cambria"/>
              </a:rPr>
              <a:t>audience</a:t>
            </a:r>
            <a:r>
              <a:rPr sz="1800" spc="170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800" dirty="0">
                <a:solidFill>
                  <a:srgbClr val="252525"/>
                </a:solidFill>
                <a:latin typeface="Cambria"/>
                <a:cs typeface="Cambria"/>
              </a:rPr>
              <a:t>emotionally</a:t>
            </a:r>
            <a:r>
              <a:rPr sz="1800" spc="175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800" spc="80" dirty="0">
                <a:solidFill>
                  <a:srgbClr val="252525"/>
                </a:solidFill>
                <a:latin typeface="Cambria"/>
                <a:cs typeface="Cambria"/>
              </a:rPr>
              <a:t>and</a:t>
            </a:r>
            <a:r>
              <a:rPr sz="1800" spc="175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800" spc="80" dirty="0">
                <a:solidFill>
                  <a:srgbClr val="252525"/>
                </a:solidFill>
                <a:latin typeface="Cambria"/>
                <a:cs typeface="Cambria"/>
              </a:rPr>
              <a:t>make</a:t>
            </a:r>
            <a:r>
              <a:rPr sz="1800" spc="170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800" spc="80" dirty="0">
                <a:solidFill>
                  <a:srgbClr val="252525"/>
                </a:solidFill>
                <a:latin typeface="Cambria"/>
                <a:cs typeface="Cambria"/>
              </a:rPr>
              <a:t>data</a:t>
            </a:r>
            <a:r>
              <a:rPr sz="1800" spc="175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800" spc="-10" dirty="0">
                <a:solidFill>
                  <a:srgbClr val="252525"/>
                </a:solidFill>
                <a:latin typeface="Cambria"/>
                <a:cs typeface="Cambria"/>
              </a:rPr>
              <a:t>memorable</a:t>
            </a:r>
            <a:endParaRPr sz="1800" dirty="0">
              <a:latin typeface="Cambria"/>
              <a:cs typeface="Cambria"/>
            </a:endParaRPr>
          </a:p>
          <a:p>
            <a:pPr marL="572770" indent="-285750">
              <a:lnSpc>
                <a:spcPct val="100000"/>
              </a:lnSpc>
              <a:spcBef>
                <a:spcPts val="384"/>
              </a:spcBef>
              <a:buFont typeface="Arial" panose="020B0604020202020204" pitchFamily="34" charset="0"/>
              <a:buChar char="•"/>
            </a:pPr>
            <a:r>
              <a:rPr lang="en-US" sz="1800" spc="-940" dirty="0">
                <a:solidFill>
                  <a:srgbClr val="6E6E74"/>
                </a:solidFill>
                <a:latin typeface="Arial MT"/>
                <a:cs typeface="Arial MT"/>
              </a:rPr>
              <a:t> </a:t>
            </a:r>
            <a:r>
              <a:rPr sz="1800" spc="45" dirty="0">
                <a:solidFill>
                  <a:srgbClr val="252525"/>
                </a:solidFill>
                <a:latin typeface="Cambria"/>
                <a:cs typeface="Cambria"/>
              </a:rPr>
              <a:t>Follows</a:t>
            </a:r>
            <a:r>
              <a:rPr sz="1800" spc="125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800" spc="120" dirty="0">
                <a:solidFill>
                  <a:srgbClr val="252525"/>
                </a:solidFill>
                <a:latin typeface="Cambria"/>
                <a:cs typeface="Cambria"/>
              </a:rPr>
              <a:t>a </a:t>
            </a:r>
            <a:r>
              <a:rPr sz="1800" spc="70" dirty="0">
                <a:solidFill>
                  <a:srgbClr val="252525"/>
                </a:solidFill>
                <a:latin typeface="Cambria"/>
                <a:cs typeface="Cambria"/>
              </a:rPr>
              <a:t>narrative</a:t>
            </a:r>
            <a:r>
              <a:rPr sz="1800" spc="120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800" spc="55" dirty="0">
                <a:solidFill>
                  <a:srgbClr val="252525"/>
                </a:solidFill>
                <a:latin typeface="Cambria"/>
                <a:cs typeface="Cambria"/>
              </a:rPr>
              <a:t>structure</a:t>
            </a:r>
            <a:r>
              <a:rPr sz="1800" spc="120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800" spc="50" dirty="0">
                <a:solidFill>
                  <a:srgbClr val="252525"/>
                </a:solidFill>
                <a:latin typeface="Cambria"/>
                <a:cs typeface="Cambria"/>
              </a:rPr>
              <a:t>(beginning,</a:t>
            </a:r>
            <a:r>
              <a:rPr sz="1800" spc="95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800" spc="55" dirty="0">
                <a:solidFill>
                  <a:srgbClr val="252525"/>
                </a:solidFill>
                <a:latin typeface="Cambria"/>
                <a:cs typeface="Cambria"/>
              </a:rPr>
              <a:t>middle,</a:t>
            </a:r>
            <a:r>
              <a:rPr sz="1800" spc="125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800" spc="-20" dirty="0">
                <a:solidFill>
                  <a:srgbClr val="252525"/>
                </a:solidFill>
                <a:latin typeface="Cambria"/>
                <a:cs typeface="Cambria"/>
              </a:rPr>
              <a:t>end)</a:t>
            </a:r>
            <a:endParaRPr sz="1800" dirty="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555"/>
              </a:spcBef>
            </a:pPr>
            <a:endParaRPr sz="1800" dirty="0">
              <a:latin typeface="Cambria"/>
              <a:cs typeface="Cambria"/>
            </a:endParaRPr>
          </a:p>
          <a:p>
            <a:pPr marL="194945" indent="-182245">
              <a:lnSpc>
                <a:spcPct val="100000"/>
              </a:lnSpc>
              <a:buClr>
                <a:srgbClr val="6E6E74"/>
              </a:buClr>
              <a:buSzPct val="80000"/>
              <a:buFont typeface="Wingdings"/>
              <a:buChar char=""/>
              <a:tabLst>
                <a:tab pos="194945" algn="l"/>
              </a:tabLst>
            </a:pPr>
            <a:r>
              <a:rPr sz="2000" b="1" spc="170" dirty="0">
                <a:latin typeface="Cambria"/>
                <a:cs typeface="Cambria"/>
              </a:rPr>
              <a:t>Key</a:t>
            </a:r>
            <a:r>
              <a:rPr sz="2000" b="1" spc="155" dirty="0">
                <a:latin typeface="Cambria"/>
                <a:cs typeface="Cambria"/>
              </a:rPr>
              <a:t> </a:t>
            </a:r>
            <a:r>
              <a:rPr sz="2000" b="1" spc="110" dirty="0">
                <a:latin typeface="Cambria"/>
                <a:cs typeface="Cambria"/>
              </a:rPr>
              <a:t>Difference:</a:t>
            </a:r>
            <a:endParaRPr sz="2000" dirty="0">
              <a:latin typeface="Cambria"/>
              <a:cs typeface="Cambria"/>
            </a:endParaRPr>
          </a:p>
          <a:p>
            <a:pPr marL="469265" lvl="1" indent="-184150">
              <a:lnSpc>
                <a:spcPct val="100000"/>
              </a:lnSpc>
              <a:spcBef>
                <a:spcPts val="295"/>
              </a:spcBef>
              <a:buClr>
                <a:srgbClr val="6E6E74"/>
              </a:buClr>
              <a:buSzPct val="94444"/>
              <a:buFont typeface="Wingdings"/>
              <a:buChar char=""/>
              <a:tabLst>
                <a:tab pos="469265" algn="l"/>
              </a:tabLst>
            </a:pPr>
            <a:r>
              <a:rPr sz="1800" spc="130" dirty="0">
                <a:solidFill>
                  <a:srgbClr val="252525"/>
                </a:solidFill>
                <a:latin typeface="Cambria"/>
                <a:cs typeface="Cambria"/>
              </a:rPr>
              <a:t>Data</a:t>
            </a:r>
            <a:r>
              <a:rPr sz="1800" spc="114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800" spc="65" dirty="0">
                <a:solidFill>
                  <a:srgbClr val="252525"/>
                </a:solidFill>
                <a:latin typeface="Cambria"/>
                <a:cs typeface="Cambria"/>
              </a:rPr>
              <a:t>visualization</a:t>
            </a:r>
            <a:r>
              <a:rPr sz="1800" spc="120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800" spc="50" dirty="0">
                <a:solidFill>
                  <a:srgbClr val="252525"/>
                </a:solidFill>
                <a:latin typeface="Cambria"/>
                <a:cs typeface="Cambria"/>
              </a:rPr>
              <a:t>is</a:t>
            </a:r>
            <a:r>
              <a:rPr sz="1800" spc="114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800" spc="120" dirty="0">
                <a:solidFill>
                  <a:srgbClr val="252525"/>
                </a:solidFill>
                <a:latin typeface="Cambria"/>
                <a:cs typeface="Cambria"/>
              </a:rPr>
              <a:t>a </a:t>
            </a:r>
            <a:r>
              <a:rPr sz="1800" dirty="0">
                <a:solidFill>
                  <a:srgbClr val="252525"/>
                </a:solidFill>
                <a:latin typeface="Cambria"/>
                <a:cs typeface="Cambria"/>
              </a:rPr>
              <a:t>tool</a:t>
            </a:r>
            <a:r>
              <a:rPr sz="1800" spc="114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800" spc="50" dirty="0">
                <a:solidFill>
                  <a:srgbClr val="252525"/>
                </a:solidFill>
                <a:latin typeface="Cambria"/>
                <a:cs typeface="Cambria"/>
              </a:rPr>
              <a:t>used</a:t>
            </a:r>
            <a:r>
              <a:rPr sz="1800" spc="125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800" spc="65" dirty="0">
                <a:solidFill>
                  <a:srgbClr val="252525"/>
                </a:solidFill>
                <a:latin typeface="Cambria"/>
                <a:cs typeface="Cambria"/>
              </a:rPr>
              <a:t>within</a:t>
            </a:r>
            <a:r>
              <a:rPr sz="1800" spc="105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800" spc="80" dirty="0">
                <a:solidFill>
                  <a:srgbClr val="252525"/>
                </a:solidFill>
                <a:latin typeface="Cambria"/>
                <a:cs typeface="Cambria"/>
              </a:rPr>
              <a:t>data</a:t>
            </a:r>
            <a:r>
              <a:rPr sz="1800" spc="120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800" spc="45" dirty="0">
                <a:solidFill>
                  <a:srgbClr val="252525"/>
                </a:solidFill>
                <a:latin typeface="Cambria"/>
                <a:cs typeface="Cambria"/>
              </a:rPr>
              <a:t>storytelling.</a:t>
            </a:r>
            <a:endParaRPr sz="1800" dirty="0">
              <a:latin typeface="Cambria"/>
              <a:cs typeface="Cambria"/>
            </a:endParaRPr>
          </a:p>
          <a:p>
            <a:pPr marL="469900" lvl="1" indent="-184150">
              <a:lnSpc>
                <a:spcPct val="100000"/>
              </a:lnSpc>
              <a:spcBef>
                <a:spcPts val="390"/>
              </a:spcBef>
              <a:buClr>
                <a:srgbClr val="6E6E74"/>
              </a:buClr>
              <a:buSzPct val="94444"/>
              <a:buFont typeface="Wingdings"/>
              <a:buChar char=""/>
              <a:tabLst>
                <a:tab pos="469900" algn="l"/>
              </a:tabLst>
            </a:pPr>
            <a:r>
              <a:rPr sz="1800" spc="125" dirty="0">
                <a:solidFill>
                  <a:srgbClr val="252525"/>
                </a:solidFill>
                <a:latin typeface="Cambria"/>
                <a:cs typeface="Cambria"/>
              </a:rPr>
              <a:t>Data</a:t>
            </a:r>
            <a:r>
              <a:rPr sz="1800" spc="170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800" spc="50" dirty="0">
                <a:solidFill>
                  <a:srgbClr val="252525"/>
                </a:solidFill>
                <a:latin typeface="Cambria"/>
                <a:cs typeface="Cambria"/>
              </a:rPr>
              <a:t>storytelling</a:t>
            </a:r>
            <a:r>
              <a:rPr sz="1800" spc="180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800" dirty="0">
                <a:solidFill>
                  <a:srgbClr val="252525"/>
                </a:solidFill>
                <a:latin typeface="Cambria"/>
                <a:cs typeface="Cambria"/>
              </a:rPr>
              <a:t>goes</a:t>
            </a:r>
            <a:r>
              <a:rPr sz="1800" spc="175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800" dirty="0">
                <a:solidFill>
                  <a:srgbClr val="252525"/>
                </a:solidFill>
                <a:latin typeface="Cambria"/>
                <a:cs typeface="Cambria"/>
              </a:rPr>
              <a:t>beyond</a:t>
            </a:r>
            <a:r>
              <a:rPr sz="1800" spc="175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800" dirty="0">
                <a:solidFill>
                  <a:srgbClr val="252525"/>
                </a:solidFill>
                <a:latin typeface="Cambria"/>
                <a:cs typeface="Cambria"/>
              </a:rPr>
              <a:t>to</a:t>
            </a:r>
            <a:r>
              <a:rPr sz="1800" spc="180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800" dirty="0">
                <a:solidFill>
                  <a:srgbClr val="252525"/>
                </a:solidFill>
                <a:latin typeface="Cambria"/>
                <a:cs typeface="Cambria"/>
              </a:rPr>
              <a:t>create</a:t>
            </a:r>
            <a:r>
              <a:rPr sz="1800" spc="185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800" spc="120" dirty="0">
                <a:solidFill>
                  <a:srgbClr val="252525"/>
                </a:solidFill>
                <a:latin typeface="Cambria"/>
                <a:cs typeface="Cambria"/>
              </a:rPr>
              <a:t>a</a:t>
            </a:r>
            <a:r>
              <a:rPr sz="1800" spc="175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800" spc="45" dirty="0">
                <a:solidFill>
                  <a:srgbClr val="252525"/>
                </a:solidFill>
                <a:latin typeface="Cambria"/>
                <a:cs typeface="Cambria"/>
              </a:rPr>
              <a:t>compelling</a:t>
            </a:r>
            <a:r>
              <a:rPr sz="1800" spc="160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800" spc="60" dirty="0">
                <a:solidFill>
                  <a:srgbClr val="252525"/>
                </a:solidFill>
                <a:latin typeface="Cambria"/>
                <a:cs typeface="Cambria"/>
              </a:rPr>
              <a:t>narrative</a:t>
            </a:r>
            <a:endParaRPr sz="1800" dirty="0">
              <a:latin typeface="Cambria"/>
              <a:cs typeface="Cambri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36235" y="4904231"/>
            <a:ext cx="6231636" cy="1953767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0"/>
              </a:spcBef>
            </a:pPr>
            <a:fld id="{81D60167-4931-47E6-BA6A-407CBD079E47}" type="slidenum">
              <a:rPr spc="-25" dirty="0"/>
              <a:t>13</a:t>
            </a:fld>
            <a:endParaRPr spc="-25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4B81C2-EEF8-0D92-823A-E4CD31ED32BA}"/>
              </a:ext>
            </a:extLst>
          </p:cNvPr>
          <p:cNvSpPr/>
          <p:nvPr/>
        </p:nvSpPr>
        <p:spPr>
          <a:xfrm>
            <a:off x="11353800" y="5943600"/>
            <a:ext cx="762000" cy="778992"/>
          </a:xfrm>
          <a:prstGeom prst="rect">
            <a:avLst/>
          </a:prstGeom>
          <a:solidFill>
            <a:srgbClr val="353537"/>
          </a:solidFill>
          <a:ln>
            <a:solidFill>
              <a:srgbClr val="35353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9676" y="339090"/>
            <a:ext cx="677481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0" spc="75" dirty="0">
                <a:latin typeface="Cambria"/>
                <a:cs typeface="Cambria"/>
              </a:rPr>
              <a:t>Applications</a:t>
            </a:r>
            <a:r>
              <a:rPr sz="3600" b="0" spc="95" dirty="0">
                <a:latin typeface="Cambria"/>
                <a:cs typeface="Cambria"/>
              </a:rPr>
              <a:t> </a:t>
            </a:r>
            <a:r>
              <a:rPr sz="3600" b="0" dirty="0">
                <a:latin typeface="Cambria"/>
                <a:cs typeface="Cambria"/>
              </a:rPr>
              <a:t>of</a:t>
            </a:r>
            <a:r>
              <a:rPr sz="3600" b="0" spc="85" dirty="0">
                <a:latin typeface="Cambria"/>
                <a:cs typeface="Cambria"/>
              </a:rPr>
              <a:t> </a:t>
            </a:r>
            <a:r>
              <a:rPr sz="3600" b="0" spc="220" dirty="0">
                <a:latin typeface="Cambria"/>
                <a:cs typeface="Cambria"/>
              </a:rPr>
              <a:t>Data</a:t>
            </a:r>
            <a:r>
              <a:rPr sz="3600" b="0" spc="85" dirty="0">
                <a:latin typeface="Cambria"/>
                <a:cs typeface="Cambria"/>
              </a:rPr>
              <a:t> Storytelling</a:t>
            </a:r>
            <a:endParaRPr sz="36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09676" y="926935"/>
            <a:ext cx="8436610" cy="3908762"/>
          </a:xfrm>
          <a:prstGeom prst="rect">
            <a:avLst/>
          </a:prstGeom>
        </p:spPr>
        <p:txBody>
          <a:bodyPr vert="horz" wrap="square" lIns="0" tIns="53340" rIns="0" bIns="0" rtlCol="0">
            <a:spAutoFit/>
          </a:bodyPr>
          <a:lstStyle/>
          <a:p>
            <a:pPr marL="196215" indent="-183515">
              <a:lnSpc>
                <a:spcPct val="100000"/>
              </a:lnSpc>
              <a:spcBef>
                <a:spcPts val="420"/>
              </a:spcBef>
              <a:buClr>
                <a:srgbClr val="6E6E74"/>
              </a:buClr>
              <a:buSzPct val="80000"/>
              <a:buFont typeface="Arial MT"/>
              <a:buChar char="•"/>
              <a:tabLst>
                <a:tab pos="196215" algn="l"/>
              </a:tabLst>
            </a:pPr>
            <a:r>
              <a:rPr sz="2000" b="1" spc="125" dirty="0">
                <a:latin typeface="Cambria"/>
                <a:cs typeface="Cambria"/>
              </a:rPr>
              <a:t>Decision-</a:t>
            </a:r>
            <a:r>
              <a:rPr sz="2000" b="1" spc="160" dirty="0">
                <a:latin typeface="Cambria"/>
                <a:cs typeface="Cambria"/>
              </a:rPr>
              <a:t>Making</a:t>
            </a:r>
            <a:endParaRPr sz="2000" dirty="0">
              <a:latin typeface="Cambria"/>
              <a:cs typeface="Cambria"/>
            </a:endParaRPr>
          </a:p>
          <a:p>
            <a:pPr marL="287020">
              <a:lnSpc>
                <a:spcPts val="2050"/>
              </a:lnSpc>
              <a:spcBef>
                <a:spcPts val="280"/>
              </a:spcBef>
            </a:pPr>
            <a:r>
              <a:rPr lang="en-US" sz="1800" spc="-940" dirty="0">
                <a:solidFill>
                  <a:srgbClr val="6E6E74"/>
                </a:solidFill>
                <a:latin typeface="Arial MT"/>
                <a:cs typeface="Arial MT"/>
              </a:rPr>
              <a:t> </a:t>
            </a:r>
            <a:r>
              <a:rPr sz="1800" spc="70" dirty="0">
                <a:solidFill>
                  <a:srgbClr val="252525"/>
                </a:solidFill>
                <a:latin typeface="Cambria"/>
                <a:cs typeface="Cambria"/>
              </a:rPr>
              <a:t>Presenting</a:t>
            </a:r>
            <a:r>
              <a:rPr sz="1800" spc="320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800" spc="80" dirty="0">
                <a:solidFill>
                  <a:srgbClr val="252525"/>
                </a:solidFill>
                <a:latin typeface="Cambria"/>
                <a:cs typeface="Cambria"/>
              </a:rPr>
              <a:t>data</a:t>
            </a:r>
            <a:r>
              <a:rPr sz="1800" spc="300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800" spc="80" dirty="0">
                <a:solidFill>
                  <a:srgbClr val="252525"/>
                </a:solidFill>
                <a:latin typeface="Cambria"/>
                <a:cs typeface="Cambria"/>
              </a:rPr>
              <a:t>in</a:t>
            </a:r>
            <a:r>
              <a:rPr sz="1800" spc="320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800" spc="120" dirty="0">
                <a:solidFill>
                  <a:srgbClr val="252525"/>
                </a:solidFill>
                <a:latin typeface="Cambria"/>
                <a:cs typeface="Cambria"/>
              </a:rPr>
              <a:t>a</a:t>
            </a:r>
            <a:r>
              <a:rPr sz="1800" spc="305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800" spc="70" dirty="0">
                <a:solidFill>
                  <a:srgbClr val="252525"/>
                </a:solidFill>
                <a:latin typeface="Cambria"/>
                <a:cs typeface="Cambria"/>
              </a:rPr>
              <a:t>narrative</a:t>
            </a:r>
            <a:r>
              <a:rPr sz="1800" spc="310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800" spc="60" dirty="0">
                <a:solidFill>
                  <a:srgbClr val="252525"/>
                </a:solidFill>
                <a:latin typeface="Cambria"/>
                <a:cs typeface="Cambria"/>
              </a:rPr>
              <a:t>format,</a:t>
            </a:r>
            <a:r>
              <a:rPr sz="1800" spc="315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800" spc="60" dirty="0">
                <a:solidFill>
                  <a:srgbClr val="252525"/>
                </a:solidFill>
                <a:latin typeface="Cambria"/>
                <a:cs typeface="Cambria"/>
              </a:rPr>
              <a:t>enabling</a:t>
            </a:r>
            <a:r>
              <a:rPr sz="1800" spc="320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800" dirty="0">
                <a:solidFill>
                  <a:srgbClr val="252525"/>
                </a:solidFill>
                <a:latin typeface="Cambria"/>
                <a:cs typeface="Cambria"/>
              </a:rPr>
              <a:t>decision</a:t>
            </a:r>
            <a:r>
              <a:rPr sz="1800" spc="315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800" spc="70" dirty="0">
                <a:solidFill>
                  <a:srgbClr val="252525"/>
                </a:solidFill>
                <a:latin typeface="Cambria"/>
                <a:cs typeface="Cambria"/>
              </a:rPr>
              <a:t>makers</a:t>
            </a:r>
            <a:r>
              <a:rPr sz="1800" spc="310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800" dirty="0">
                <a:solidFill>
                  <a:srgbClr val="252525"/>
                </a:solidFill>
                <a:latin typeface="Cambria"/>
                <a:cs typeface="Cambria"/>
              </a:rPr>
              <a:t>to</a:t>
            </a:r>
            <a:r>
              <a:rPr sz="1800" spc="305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800" spc="-10" dirty="0">
                <a:solidFill>
                  <a:srgbClr val="252525"/>
                </a:solidFill>
                <a:latin typeface="Cambria"/>
                <a:cs typeface="Cambria"/>
              </a:rPr>
              <a:t>easily</a:t>
            </a:r>
            <a:endParaRPr sz="1800" dirty="0">
              <a:latin typeface="Cambria"/>
              <a:cs typeface="Cambria"/>
            </a:endParaRPr>
          </a:p>
          <a:p>
            <a:pPr marL="469265">
              <a:lnSpc>
                <a:spcPts val="2050"/>
              </a:lnSpc>
            </a:pPr>
            <a:r>
              <a:rPr sz="1800" spc="60" dirty="0">
                <a:solidFill>
                  <a:srgbClr val="252525"/>
                </a:solidFill>
                <a:latin typeface="Cambria"/>
                <a:cs typeface="Cambria"/>
              </a:rPr>
              <a:t>grasp</a:t>
            </a:r>
            <a:r>
              <a:rPr sz="1800" spc="114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800" spc="70" dirty="0">
                <a:solidFill>
                  <a:srgbClr val="252525"/>
                </a:solidFill>
                <a:latin typeface="Cambria"/>
                <a:cs typeface="Cambria"/>
              </a:rPr>
              <a:t>the</a:t>
            </a:r>
            <a:r>
              <a:rPr sz="1800" spc="105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800" spc="55" dirty="0">
                <a:solidFill>
                  <a:srgbClr val="252525"/>
                </a:solidFill>
                <a:latin typeface="Cambria"/>
                <a:cs typeface="Cambria"/>
              </a:rPr>
              <a:t>significance</a:t>
            </a:r>
            <a:r>
              <a:rPr sz="1800" spc="95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800" dirty="0">
                <a:solidFill>
                  <a:srgbClr val="252525"/>
                </a:solidFill>
                <a:latin typeface="Cambria"/>
                <a:cs typeface="Cambria"/>
              </a:rPr>
              <a:t>of</a:t>
            </a:r>
            <a:r>
              <a:rPr sz="1800" spc="114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800" spc="70" dirty="0">
                <a:solidFill>
                  <a:srgbClr val="252525"/>
                </a:solidFill>
                <a:latin typeface="Cambria"/>
                <a:cs typeface="Cambria"/>
              </a:rPr>
              <a:t>the</a:t>
            </a:r>
            <a:r>
              <a:rPr sz="1800" spc="100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800" spc="80" dirty="0">
                <a:solidFill>
                  <a:srgbClr val="252525"/>
                </a:solidFill>
                <a:latin typeface="Cambria"/>
                <a:cs typeface="Cambria"/>
              </a:rPr>
              <a:t>data</a:t>
            </a:r>
            <a:r>
              <a:rPr sz="1800" spc="130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800" spc="75" dirty="0">
                <a:solidFill>
                  <a:srgbClr val="252525"/>
                </a:solidFill>
                <a:latin typeface="Cambria"/>
                <a:cs typeface="Cambria"/>
              </a:rPr>
              <a:t>and</a:t>
            </a:r>
            <a:r>
              <a:rPr sz="1800" spc="114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800" spc="65" dirty="0">
                <a:solidFill>
                  <a:srgbClr val="252525"/>
                </a:solidFill>
                <a:latin typeface="Cambria"/>
                <a:cs typeface="Cambria"/>
              </a:rPr>
              <a:t>understand</a:t>
            </a:r>
            <a:r>
              <a:rPr sz="1800" spc="120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800" spc="65" dirty="0">
                <a:solidFill>
                  <a:srgbClr val="252525"/>
                </a:solidFill>
                <a:latin typeface="Cambria"/>
                <a:cs typeface="Cambria"/>
              </a:rPr>
              <a:t>its</a:t>
            </a:r>
            <a:r>
              <a:rPr sz="1800" spc="120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800" spc="50" dirty="0">
                <a:solidFill>
                  <a:srgbClr val="252525"/>
                </a:solidFill>
                <a:latin typeface="Cambria"/>
                <a:cs typeface="Cambria"/>
              </a:rPr>
              <a:t>implications.</a:t>
            </a:r>
            <a:endParaRPr sz="1800" dirty="0">
              <a:latin typeface="Cambria"/>
              <a:cs typeface="Cambria"/>
            </a:endParaRPr>
          </a:p>
          <a:p>
            <a:pPr marL="196215" indent="-183515">
              <a:lnSpc>
                <a:spcPct val="100000"/>
              </a:lnSpc>
              <a:spcBef>
                <a:spcPts val="1580"/>
              </a:spcBef>
              <a:buClr>
                <a:srgbClr val="6E6E74"/>
              </a:buClr>
              <a:buSzPct val="80000"/>
              <a:buFont typeface="Arial MT"/>
              <a:buChar char="•"/>
              <a:tabLst>
                <a:tab pos="196215" algn="l"/>
              </a:tabLst>
            </a:pPr>
            <a:r>
              <a:rPr sz="2000" b="1" spc="135" dirty="0">
                <a:latin typeface="Cambria"/>
                <a:cs typeface="Cambria"/>
              </a:rPr>
              <a:t>Business</a:t>
            </a:r>
            <a:r>
              <a:rPr sz="2000" b="1" spc="130" dirty="0">
                <a:latin typeface="Cambria"/>
                <a:cs typeface="Cambria"/>
              </a:rPr>
              <a:t> </a:t>
            </a:r>
            <a:r>
              <a:rPr sz="2000" b="1" spc="220" dirty="0">
                <a:latin typeface="Cambria"/>
                <a:cs typeface="Cambria"/>
              </a:rPr>
              <a:t>&amp;</a:t>
            </a:r>
            <a:r>
              <a:rPr sz="2000" b="1" spc="145" dirty="0">
                <a:latin typeface="Cambria"/>
                <a:cs typeface="Cambria"/>
              </a:rPr>
              <a:t> </a:t>
            </a:r>
            <a:r>
              <a:rPr sz="2000" b="1" spc="150" dirty="0">
                <a:latin typeface="Cambria"/>
                <a:cs typeface="Cambria"/>
              </a:rPr>
              <a:t>Advocacy</a:t>
            </a:r>
            <a:endParaRPr sz="2000" dirty="0">
              <a:latin typeface="Cambria"/>
              <a:cs typeface="Cambria"/>
            </a:endParaRPr>
          </a:p>
          <a:p>
            <a:pPr marL="287020">
              <a:lnSpc>
                <a:spcPct val="100000"/>
              </a:lnSpc>
              <a:spcBef>
                <a:spcPts val="295"/>
              </a:spcBef>
            </a:pPr>
            <a:r>
              <a:rPr lang="en-US" sz="1800" spc="-940" dirty="0">
                <a:solidFill>
                  <a:srgbClr val="6E6E74"/>
                </a:solidFill>
                <a:latin typeface="Arial MT"/>
                <a:cs typeface="Arial MT"/>
              </a:rPr>
              <a:t> </a:t>
            </a:r>
            <a:r>
              <a:rPr sz="1800" spc="85" dirty="0">
                <a:solidFill>
                  <a:srgbClr val="252525"/>
                </a:solidFill>
                <a:latin typeface="Cambria"/>
                <a:cs typeface="Cambria"/>
              </a:rPr>
              <a:t>Marketing:</a:t>
            </a:r>
            <a:r>
              <a:rPr sz="1800" spc="145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800" spc="75" dirty="0">
                <a:solidFill>
                  <a:srgbClr val="252525"/>
                </a:solidFill>
                <a:latin typeface="Cambria"/>
                <a:cs typeface="Cambria"/>
              </a:rPr>
              <a:t>Communicates</a:t>
            </a:r>
            <a:r>
              <a:rPr sz="1800" spc="180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800" dirty="0">
                <a:solidFill>
                  <a:srgbClr val="252525"/>
                </a:solidFill>
                <a:latin typeface="Cambria"/>
                <a:cs typeface="Cambria"/>
              </a:rPr>
              <a:t>product</a:t>
            </a:r>
            <a:r>
              <a:rPr sz="1800" spc="170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800" spc="50" dirty="0">
                <a:solidFill>
                  <a:srgbClr val="252525"/>
                </a:solidFill>
                <a:latin typeface="Cambria"/>
                <a:cs typeface="Cambria"/>
              </a:rPr>
              <a:t>value</a:t>
            </a:r>
            <a:endParaRPr sz="1800" dirty="0">
              <a:latin typeface="Cambria"/>
              <a:cs typeface="Cambria"/>
            </a:endParaRPr>
          </a:p>
          <a:p>
            <a:pPr marL="287020">
              <a:lnSpc>
                <a:spcPct val="100000"/>
              </a:lnSpc>
              <a:spcBef>
                <a:spcPts val="385"/>
              </a:spcBef>
            </a:pPr>
            <a:r>
              <a:rPr lang="en-US" sz="1800" spc="-940" dirty="0">
                <a:solidFill>
                  <a:srgbClr val="6E6E74"/>
                </a:solidFill>
                <a:latin typeface="Arial MT"/>
                <a:cs typeface="Arial MT"/>
              </a:rPr>
              <a:t> </a:t>
            </a:r>
            <a:r>
              <a:rPr sz="1800" spc="85" dirty="0">
                <a:solidFill>
                  <a:srgbClr val="252525"/>
                </a:solidFill>
                <a:latin typeface="Cambria"/>
                <a:cs typeface="Cambria"/>
              </a:rPr>
              <a:t>Sales:</a:t>
            </a:r>
            <a:r>
              <a:rPr sz="1800" spc="185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800" spc="60" dirty="0">
                <a:solidFill>
                  <a:srgbClr val="252525"/>
                </a:solidFill>
                <a:latin typeface="Cambria"/>
                <a:cs typeface="Cambria"/>
              </a:rPr>
              <a:t>Demonstrates</a:t>
            </a:r>
            <a:r>
              <a:rPr sz="1800" spc="190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800" dirty="0">
                <a:solidFill>
                  <a:srgbClr val="252525"/>
                </a:solidFill>
                <a:latin typeface="Cambria"/>
                <a:cs typeface="Cambria"/>
              </a:rPr>
              <a:t>service</a:t>
            </a:r>
            <a:r>
              <a:rPr sz="1800" spc="160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800" spc="50" dirty="0">
                <a:solidFill>
                  <a:srgbClr val="252525"/>
                </a:solidFill>
                <a:latin typeface="Cambria"/>
                <a:cs typeface="Cambria"/>
              </a:rPr>
              <a:t>impact</a:t>
            </a:r>
            <a:endParaRPr sz="1800" dirty="0">
              <a:latin typeface="Cambria"/>
              <a:cs typeface="Cambria"/>
            </a:endParaRPr>
          </a:p>
          <a:p>
            <a:pPr marL="287020">
              <a:lnSpc>
                <a:spcPct val="100000"/>
              </a:lnSpc>
              <a:spcBef>
                <a:spcPts val="385"/>
              </a:spcBef>
            </a:pPr>
            <a:r>
              <a:rPr lang="en-US" sz="1800" spc="-940" dirty="0">
                <a:solidFill>
                  <a:srgbClr val="6E6E74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52525"/>
                </a:solidFill>
                <a:latin typeface="Cambria"/>
                <a:cs typeface="Cambria"/>
              </a:rPr>
              <a:t>Advocacy:</a:t>
            </a:r>
            <a:r>
              <a:rPr sz="1800" spc="175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800" spc="70" dirty="0">
                <a:solidFill>
                  <a:srgbClr val="252525"/>
                </a:solidFill>
                <a:latin typeface="Cambria"/>
                <a:cs typeface="Cambria"/>
              </a:rPr>
              <a:t>Illustrates</a:t>
            </a:r>
            <a:r>
              <a:rPr sz="1800" spc="225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800" spc="55" dirty="0">
                <a:solidFill>
                  <a:srgbClr val="252525"/>
                </a:solidFill>
                <a:latin typeface="Cambria"/>
                <a:cs typeface="Cambria"/>
              </a:rPr>
              <a:t>cause</a:t>
            </a:r>
            <a:r>
              <a:rPr sz="1800" spc="204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800" spc="35" dirty="0">
                <a:solidFill>
                  <a:srgbClr val="252525"/>
                </a:solidFill>
                <a:latin typeface="Cambria"/>
                <a:cs typeface="Cambria"/>
              </a:rPr>
              <a:t>importance</a:t>
            </a:r>
            <a:endParaRPr sz="1800" dirty="0">
              <a:latin typeface="Cambria"/>
              <a:cs typeface="Cambria"/>
            </a:endParaRPr>
          </a:p>
          <a:p>
            <a:pPr marL="196215" indent="-183515">
              <a:lnSpc>
                <a:spcPct val="100000"/>
              </a:lnSpc>
              <a:spcBef>
                <a:spcPts val="1565"/>
              </a:spcBef>
              <a:buClr>
                <a:srgbClr val="6E6E74"/>
              </a:buClr>
              <a:buSzPct val="80000"/>
              <a:buFont typeface="Arial MT"/>
              <a:buChar char="•"/>
              <a:tabLst>
                <a:tab pos="196215" algn="l"/>
              </a:tabLst>
            </a:pPr>
            <a:r>
              <a:rPr sz="2000" b="1" spc="165" dirty="0">
                <a:latin typeface="Cambria"/>
                <a:cs typeface="Cambria"/>
              </a:rPr>
              <a:t>Education</a:t>
            </a:r>
            <a:r>
              <a:rPr sz="2000" b="1" spc="160" dirty="0">
                <a:latin typeface="Cambria"/>
                <a:cs typeface="Cambria"/>
              </a:rPr>
              <a:t> </a:t>
            </a:r>
            <a:r>
              <a:rPr sz="2000" b="1" spc="220" dirty="0">
                <a:latin typeface="Cambria"/>
                <a:cs typeface="Cambria"/>
              </a:rPr>
              <a:t>&amp;</a:t>
            </a:r>
            <a:r>
              <a:rPr sz="2000" b="1" spc="155" dirty="0">
                <a:latin typeface="Cambria"/>
                <a:cs typeface="Cambria"/>
              </a:rPr>
              <a:t> </a:t>
            </a:r>
            <a:r>
              <a:rPr sz="2000" b="1" spc="135" dirty="0">
                <a:latin typeface="Cambria"/>
                <a:cs typeface="Cambria"/>
              </a:rPr>
              <a:t>Training</a:t>
            </a:r>
            <a:endParaRPr sz="2000" dirty="0">
              <a:latin typeface="Cambria"/>
              <a:cs typeface="Cambria"/>
            </a:endParaRPr>
          </a:p>
          <a:p>
            <a:pPr marL="287020">
              <a:lnSpc>
                <a:spcPct val="100000"/>
              </a:lnSpc>
              <a:spcBef>
                <a:spcPts val="295"/>
              </a:spcBef>
            </a:pPr>
            <a:r>
              <a:rPr lang="en-US" sz="1800" spc="-940" dirty="0">
                <a:solidFill>
                  <a:srgbClr val="6E6E74"/>
                </a:solidFill>
                <a:latin typeface="Arial MT"/>
                <a:cs typeface="Arial MT"/>
              </a:rPr>
              <a:t> </a:t>
            </a:r>
            <a:r>
              <a:rPr sz="1800" spc="100" dirty="0">
                <a:solidFill>
                  <a:srgbClr val="252525"/>
                </a:solidFill>
                <a:latin typeface="Cambria"/>
                <a:cs typeface="Cambria"/>
              </a:rPr>
              <a:t>Engages </a:t>
            </a:r>
            <a:r>
              <a:rPr sz="1800" spc="60" dirty="0">
                <a:solidFill>
                  <a:srgbClr val="252525"/>
                </a:solidFill>
                <a:latin typeface="Cambria"/>
                <a:cs typeface="Cambria"/>
              </a:rPr>
              <a:t>students</a:t>
            </a:r>
            <a:r>
              <a:rPr sz="1800" spc="135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800" spc="80" dirty="0">
                <a:solidFill>
                  <a:srgbClr val="252525"/>
                </a:solidFill>
                <a:latin typeface="Cambria"/>
                <a:cs typeface="Cambria"/>
              </a:rPr>
              <a:t>and</a:t>
            </a:r>
            <a:r>
              <a:rPr sz="1800" spc="114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800" spc="50" dirty="0">
                <a:solidFill>
                  <a:srgbClr val="252525"/>
                </a:solidFill>
                <a:latin typeface="Cambria"/>
                <a:cs typeface="Cambria"/>
              </a:rPr>
              <a:t>participants</a:t>
            </a:r>
            <a:endParaRPr sz="1800" dirty="0">
              <a:latin typeface="Cambria"/>
              <a:cs typeface="Cambria"/>
            </a:endParaRPr>
          </a:p>
          <a:p>
            <a:pPr marL="287020">
              <a:lnSpc>
                <a:spcPct val="100000"/>
              </a:lnSpc>
              <a:spcBef>
                <a:spcPts val="385"/>
              </a:spcBef>
            </a:pPr>
            <a:r>
              <a:rPr lang="en-US" sz="1800" spc="-940" dirty="0">
                <a:solidFill>
                  <a:srgbClr val="6E6E74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52525"/>
                </a:solidFill>
                <a:latin typeface="Cambria"/>
                <a:cs typeface="Cambria"/>
              </a:rPr>
              <a:t>Improves</a:t>
            </a:r>
            <a:r>
              <a:rPr sz="1800" spc="185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800" spc="60" dirty="0">
                <a:solidFill>
                  <a:srgbClr val="252525"/>
                </a:solidFill>
                <a:latin typeface="Cambria"/>
                <a:cs typeface="Cambria"/>
              </a:rPr>
              <a:t>grasp</a:t>
            </a:r>
            <a:r>
              <a:rPr sz="1800" spc="175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800" dirty="0">
                <a:solidFill>
                  <a:srgbClr val="252525"/>
                </a:solidFill>
                <a:latin typeface="Cambria"/>
                <a:cs typeface="Cambria"/>
              </a:rPr>
              <a:t>of</a:t>
            </a:r>
            <a:r>
              <a:rPr sz="1800" spc="165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800" spc="60" dirty="0">
                <a:solidFill>
                  <a:srgbClr val="252525"/>
                </a:solidFill>
                <a:latin typeface="Cambria"/>
                <a:cs typeface="Cambria"/>
              </a:rPr>
              <a:t>key</a:t>
            </a:r>
            <a:r>
              <a:rPr sz="1800" spc="175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800" spc="60" dirty="0">
                <a:solidFill>
                  <a:srgbClr val="252525"/>
                </a:solidFill>
                <a:latin typeface="Cambria"/>
                <a:cs typeface="Cambria"/>
              </a:rPr>
              <a:t>insights</a:t>
            </a:r>
            <a:endParaRPr sz="1800" dirty="0">
              <a:latin typeface="Cambria"/>
              <a:cs typeface="Cambria"/>
            </a:endParaRPr>
          </a:p>
          <a:p>
            <a:pPr marL="287020">
              <a:lnSpc>
                <a:spcPct val="100000"/>
              </a:lnSpc>
              <a:spcBef>
                <a:spcPts val="385"/>
              </a:spcBef>
            </a:pPr>
            <a:r>
              <a:rPr lang="en-US" sz="1800" spc="-940" dirty="0">
                <a:solidFill>
                  <a:srgbClr val="6E6E74"/>
                </a:solidFill>
                <a:latin typeface="Arial MT"/>
                <a:cs typeface="Arial MT"/>
              </a:rPr>
              <a:t> </a:t>
            </a:r>
            <a:r>
              <a:rPr sz="1800" spc="95" dirty="0">
                <a:solidFill>
                  <a:srgbClr val="252525"/>
                </a:solidFill>
                <a:latin typeface="Cambria"/>
                <a:cs typeface="Cambria"/>
              </a:rPr>
              <a:t>Enhances</a:t>
            </a:r>
            <a:r>
              <a:rPr sz="1800" spc="110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800" spc="50" dirty="0">
                <a:solidFill>
                  <a:srgbClr val="252525"/>
                </a:solidFill>
                <a:latin typeface="Cambria"/>
                <a:cs typeface="Cambria"/>
              </a:rPr>
              <a:t>information</a:t>
            </a:r>
            <a:r>
              <a:rPr sz="1800" spc="105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800" spc="-10" dirty="0">
                <a:solidFill>
                  <a:srgbClr val="252525"/>
                </a:solidFill>
                <a:latin typeface="Cambria"/>
                <a:cs typeface="Cambria"/>
              </a:rPr>
              <a:t>retention</a:t>
            </a:r>
            <a:endParaRPr sz="1800" dirty="0">
              <a:latin typeface="Cambria"/>
              <a:cs typeface="Cambri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013192" y="1965960"/>
            <a:ext cx="3116579" cy="4509472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E85B76-8826-1230-747B-CE4734FA8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981" y="273558"/>
            <a:ext cx="10182860" cy="430887"/>
          </a:xfrm>
        </p:spPr>
        <p:txBody>
          <a:bodyPr/>
          <a:lstStyle/>
          <a:p>
            <a:r>
              <a:rPr lang="en-US" dirty="0"/>
              <a:t>Effective vs. Ineffective Visualizations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D2F97A-F379-3CD4-9F4C-FC203E3CAE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3981" y="1219200"/>
            <a:ext cx="5227219" cy="3808735"/>
          </a:xfrm>
        </p:spPr>
        <p:txBody>
          <a:bodyPr/>
          <a:lstStyle/>
          <a:p>
            <a:pPr marL="12700">
              <a:lnSpc>
                <a:spcPct val="100000"/>
              </a:lnSpc>
              <a:spcBef>
                <a:spcPts val="1090"/>
              </a:spcBef>
              <a:tabLst>
                <a:tab pos="354965" algn="l"/>
              </a:tabLst>
            </a:pPr>
            <a:r>
              <a:rPr lang="en-US" b="1" dirty="0"/>
              <a:t>Effective Visualizations:</a:t>
            </a:r>
          </a:p>
          <a:p>
            <a:pPr marL="354965" indent="-342265">
              <a:lnSpc>
                <a:spcPct val="100000"/>
              </a:lnSpc>
              <a:spcBef>
                <a:spcPts val="1090"/>
              </a:spcBef>
              <a:buFont typeface="Wingdings"/>
              <a:buChar char=""/>
              <a:tabLst>
                <a:tab pos="354965" algn="l"/>
              </a:tabLst>
            </a:pPr>
            <a:r>
              <a:rPr lang="en-US" dirty="0"/>
              <a:t>Clear labeling.</a:t>
            </a:r>
          </a:p>
          <a:p>
            <a:pPr marL="354965" indent="-342265">
              <a:lnSpc>
                <a:spcPct val="100000"/>
              </a:lnSpc>
              <a:spcBef>
                <a:spcPts val="994"/>
              </a:spcBef>
              <a:buFont typeface="Wingdings"/>
              <a:buChar char=""/>
              <a:tabLst>
                <a:tab pos="354965" algn="l"/>
              </a:tabLst>
            </a:pPr>
            <a:r>
              <a:rPr lang="en-US" dirty="0"/>
              <a:t>Appropriate use of Chart types.</a:t>
            </a:r>
          </a:p>
          <a:p>
            <a:pPr marL="355600" marR="5080" indent="-342900">
              <a:lnSpc>
                <a:spcPct val="100499"/>
              </a:lnSpc>
              <a:spcBef>
                <a:spcPts val="990"/>
              </a:spcBef>
              <a:buFont typeface="Wingdings"/>
              <a:buChar char=""/>
              <a:tabLst>
                <a:tab pos="355600" algn="l"/>
                <a:tab pos="1973580" algn="l"/>
                <a:tab pos="2844165" algn="l"/>
                <a:tab pos="3315335" algn="l"/>
                <a:tab pos="4097020" algn="l"/>
                <a:tab pos="5203825" algn="l"/>
                <a:tab pos="5617845" algn="l"/>
              </a:tabLst>
            </a:pPr>
            <a:r>
              <a:rPr lang="en-US" dirty="0"/>
              <a:t>Consistent and logical scales.</a:t>
            </a:r>
          </a:p>
          <a:p>
            <a:pPr marL="355600" marR="5080" indent="-342900">
              <a:lnSpc>
                <a:spcPct val="100499"/>
              </a:lnSpc>
              <a:spcBef>
                <a:spcPts val="990"/>
              </a:spcBef>
              <a:buFont typeface="Wingdings"/>
              <a:buChar char=""/>
              <a:tabLst>
                <a:tab pos="355600" algn="l"/>
                <a:tab pos="1973580" algn="l"/>
                <a:tab pos="2844165" algn="l"/>
                <a:tab pos="3315335" algn="l"/>
                <a:tab pos="4097020" algn="l"/>
                <a:tab pos="5203825" algn="l"/>
                <a:tab pos="5617845" algn="l"/>
              </a:tabLst>
            </a:pPr>
            <a:endParaRPr lang="en-US" spc="105" dirty="0"/>
          </a:p>
          <a:p>
            <a:pPr marL="12700" marR="5080">
              <a:lnSpc>
                <a:spcPct val="100499"/>
              </a:lnSpc>
              <a:spcBef>
                <a:spcPts val="990"/>
              </a:spcBef>
              <a:tabLst>
                <a:tab pos="355600" algn="l"/>
                <a:tab pos="1973580" algn="l"/>
                <a:tab pos="2844165" algn="l"/>
                <a:tab pos="3315335" algn="l"/>
                <a:tab pos="4097020" algn="l"/>
                <a:tab pos="5203825" algn="l"/>
                <a:tab pos="5617845" algn="l"/>
              </a:tabLst>
            </a:pPr>
            <a:r>
              <a:rPr lang="en-US" b="1" spc="105" dirty="0"/>
              <a:t>Ineffective Visualizations:</a:t>
            </a:r>
          </a:p>
          <a:p>
            <a:pPr marL="355600" marR="5080" indent="-342900">
              <a:lnSpc>
                <a:spcPct val="100499"/>
              </a:lnSpc>
              <a:spcBef>
                <a:spcPts val="990"/>
              </a:spcBef>
              <a:buFont typeface="Wingdings"/>
              <a:buChar char=""/>
              <a:tabLst>
                <a:tab pos="355600" algn="l"/>
                <a:tab pos="1973580" algn="l"/>
                <a:tab pos="2844165" algn="l"/>
                <a:tab pos="3315335" algn="l"/>
                <a:tab pos="4097020" algn="l"/>
                <a:tab pos="5203825" algn="l"/>
                <a:tab pos="5617845" algn="l"/>
              </a:tabLst>
            </a:pPr>
            <a:r>
              <a:rPr lang="en-US" sz="1800" dirty="0">
                <a:latin typeface="Cambria"/>
                <a:cs typeface="Cambria"/>
              </a:rPr>
              <a:t>Overloading with information (chart junk).</a:t>
            </a:r>
          </a:p>
          <a:p>
            <a:pPr marL="355600" marR="5080" indent="-342900">
              <a:lnSpc>
                <a:spcPct val="100499"/>
              </a:lnSpc>
              <a:spcBef>
                <a:spcPts val="990"/>
              </a:spcBef>
              <a:buFont typeface="Wingdings"/>
              <a:buChar char=""/>
              <a:tabLst>
                <a:tab pos="355600" algn="l"/>
                <a:tab pos="1973580" algn="l"/>
                <a:tab pos="2844165" algn="l"/>
                <a:tab pos="3315335" algn="l"/>
                <a:tab pos="4097020" algn="l"/>
                <a:tab pos="5203825" algn="l"/>
                <a:tab pos="5617845" algn="l"/>
              </a:tabLst>
            </a:pPr>
            <a:r>
              <a:rPr lang="en-US" dirty="0"/>
              <a:t>Misleading scales or truncated axes.</a:t>
            </a:r>
          </a:p>
          <a:p>
            <a:pPr marL="355600" marR="5080" indent="-342900">
              <a:lnSpc>
                <a:spcPct val="100499"/>
              </a:lnSpc>
              <a:spcBef>
                <a:spcPts val="990"/>
              </a:spcBef>
              <a:buFont typeface="Wingdings"/>
              <a:buChar char=""/>
              <a:tabLst>
                <a:tab pos="355600" algn="l"/>
                <a:tab pos="1973580" algn="l"/>
                <a:tab pos="2844165" algn="l"/>
                <a:tab pos="3315335" algn="l"/>
                <a:tab pos="4097020" algn="l"/>
                <a:tab pos="5203825" algn="l"/>
                <a:tab pos="5617845" algn="l"/>
              </a:tabLst>
            </a:pPr>
            <a:r>
              <a:rPr lang="en-US" sz="1800" dirty="0">
                <a:latin typeface="Cambria"/>
                <a:cs typeface="Cambria"/>
              </a:rPr>
              <a:t>Poor choice of colors (e.g. low brightness ).</a:t>
            </a:r>
          </a:p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ACCEE51-7CC6-9E67-3CA0-6154B3E2FD8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838201"/>
            <a:ext cx="5101887" cy="25908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B1DD3B9-B49D-5051-B8F6-86425C89B1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3"/>
          <a:stretch/>
        </p:blipFill>
        <p:spPr>
          <a:xfrm>
            <a:off x="6095999" y="3916914"/>
            <a:ext cx="5101887" cy="2796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8338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77062" y="303352"/>
            <a:ext cx="300418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220" dirty="0">
                <a:latin typeface="Cambria"/>
                <a:cs typeface="Cambria"/>
              </a:rPr>
              <a:t>Case</a:t>
            </a:r>
            <a:r>
              <a:rPr sz="4000" b="0" spc="150" dirty="0">
                <a:latin typeface="Cambria"/>
                <a:cs typeface="Cambria"/>
              </a:rPr>
              <a:t> </a:t>
            </a:r>
            <a:r>
              <a:rPr sz="4000" b="0" spc="130" dirty="0">
                <a:latin typeface="Cambria"/>
                <a:cs typeface="Cambria"/>
              </a:rPr>
              <a:t>Studies</a:t>
            </a:r>
            <a:endParaRPr sz="40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90448" y="891159"/>
            <a:ext cx="5386070" cy="3302000"/>
          </a:xfrm>
          <a:prstGeom prst="rect">
            <a:avLst/>
          </a:prstGeom>
        </p:spPr>
        <p:txBody>
          <a:bodyPr vert="horz" wrap="square" lIns="0" tIns="115570" rIns="0" bIns="0" rtlCol="0">
            <a:spAutoFit/>
          </a:bodyPr>
          <a:lstStyle/>
          <a:p>
            <a:pPr marL="275590" indent="-262890">
              <a:lnSpc>
                <a:spcPct val="100000"/>
              </a:lnSpc>
              <a:spcBef>
                <a:spcPts val="910"/>
              </a:spcBef>
              <a:buAutoNum type="arabicPeriod"/>
              <a:tabLst>
                <a:tab pos="275590" algn="l"/>
              </a:tabLst>
            </a:pPr>
            <a:r>
              <a:rPr sz="1800" b="1" spc="135" dirty="0">
                <a:latin typeface="Cambria"/>
                <a:cs typeface="Cambria"/>
              </a:rPr>
              <a:t>Facebook</a:t>
            </a:r>
            <a:r>
              <a:rPr sz="1800" b="1" spc="155" dirty="0">
                <a:latin typeface="Cambria"/>
                <a:cs typeface="Cambria"/>
              </a:rPr>
              <a:t> </a:t>
            </a:r>
            <a:r>
              <a:rPr sz="1800" b="1" spc="145" dirty="0">
                <a:latin typeface="Cambria"/>
                <a:cs typeface="Cambria"/>
              </a:rPr>
              <a:t>Stock</a:t>
            </a:r>
            <a:r>
              <a:rPr sz="1800" b="1" spc="140" dirty="0">
                <a:latin typeface="Cambria"/>
                <a:cs typeface="Cambria"/>
              </a:rPr>
              <a:t> </a:t>
            </a:r>
            <a:r>
              <a:rPr sz="1800" b="1" spc="145" dirty="0">
                <a:latin typeface="Cambria"/>
                <a:cs typeface="Cambria"/>
              </a:rPr>
              <a:t>Growth</a:t>
            </a:r>
            <a:endParaRPr sz="1800">
              <a:latin typeface="Cambria"/>
              <a:cs typeface="Cambria"/>
            </a:endParaRPr>
          </a:p>
          <a:p>
            <a:pPr marL="12700" marR="5715">
              <a:lnSpc>
                <a:spcPts val="2050"/>
              </a:lnSpc>
              <a:spcBef>
                <a:spcPts val="965"/>
              </a:spcBef>
            </a:pPr>
            <a:r>
              <a:rPr sz="1800" spc="80" dirty="0">
                <a:latin typeface="Cambria"/>
                <a:cs typeface="Cambria"/>
              </a:rPr>
              <a:t>Growth</a:t>
            </a:r>
            <a:r>
              <a:rPr sz="1800" spc="90" dirty="0">
                <a:latin typeface="Cambria"/>
                <a:cs typeface="Cambria"/>
              </a:rPr>
              <a:t>  </a:t>
            </a:r>
            <a:r>
              <a:rPr sz="1800" dirty="0">
                <a:latin typeface="Cambria"/>
                <a:cs typeface="Cambria"/>
              </a:rPr>
              <a:t>of</a:t>
            </a:r>
            <a:r>
              <a:rPr sz="1800" spc="85" dirty="0">
                <a:latin typeface="Cambria"/>
                <a:cs typeface="Cambria"/>
              </a:rPr>
              <a:t>  </a:t>
            </a:r>
            <a:r>
              <a:rPr sz="1800" spc="55" dirty="0">
                <a:latin typeface="Cambria"/>
                <a:cs typeface="Cambria"/>
              </a:rPr>
              <a:t>Facebook</a:t>
            </a:r>
            <a:r>
              <a:rPr sz="1800" spc="90" dirty="0">
                <a:latin typeface="Cambria"/>
                <a:cs typeface="Cambria"/>
              </a:rPr>
              <a:t>  </a:t>
            </a:r>
            <a:r>
              <a:rPr sz="1800" dirty="0">
                <a:latin typeface="Cambria"/>
                <a:cs typeface="Cambria"/>
              </a:rPr>
              <a:t>stock</a:t>
            </a:r>
            <a:r>
              <a:rPr sz="1800" spc="90" dirty="0">
                <a:latin typeface="Cambria"/>
                <a:cs typeface="Cambria"/>
              </a:rPr>
              <a:t>  </a:t>
            </a:r>
            <a:r>
              <a:rPr sz="1800" dirty="0">
                <a:latin typeface="Cambria"/>
                <a:cs typeface="Cambria"/>
              </a:rPr>
              <a:t>price</a:t>
            </a:r>
            <a:r>
              <a:rPr sz="1800" spc="90" dirty="0">
                <a:latin typeface="Cambria"/>
                <a:cs typeface="Cambria"/>
              </a:rPr>
              <a:t>  </a:t>
            </a:r>
            <a:r>
              <a:rPr sz="1800" dirty="0">
                <a:latin typeface="Cambria"/>
                <a:cs typeface="Cambria"/>
              </a:rPr>
              <a:t>over</a:t>
            </a:r>
            <a:r>
              <a:rPr sz="1800" spc="95" dirty="0">
                <a:latin typeface="Cambria"/>
                <a:cs typeface="Cambria"/>
              </a:rPr>
              <a:t>  </a:t>
            </a:r>
            <a:r>
              <a:rPr sz="1800" spc="120" dirty="0">
                <a:latin typeface="Cambria"/>
                <a:cs typeface="Cambria"/>
              </a:rPr>
              <a:t>a</a:t>
            </a:r>
            <a:r>
              <a:rPr sz="1800" spc="80" dirty="0">
                <a:latin typeface="Cambria"/>
                <a:cs typeface="Cambria"/>
              </a:rPr>
              <a:t>  </a:t>
            </a:r>
            <a:r>
              <a:rPr sz="1800" dirty="0">
                <a:latin typeface="Cambria"/>
                <a:cs typeface="Cambria"/>
              </a:rPr>
              <a:t>five-</a:t>
            </a:r>
            <a:r>
              <a:rPr sz="1800" spc="45" dirty="0">
                <a:latin typeface="Cambria"/>
                <a:cs typeface="Cambria"/>
              </a:rPr>
              <a:t>year </a:t>
            </a:r>
            <a:r>
              <a:rPr sz="1800" spc="75" dirty="0">
                <a:latin typeface="Cambria"/>
                <a:cs typeface="Cambria"/>
              </a:rPr>
              <a:t>interval</a:t>
            </a:r>
            <a:r>
              <a:rPr sz="1800" spc="150" dirty="0">
                <a:latin typeface="Cambria"/>
                <a:cs typeface="Cambria"/>
              </a:rPr>
              <a:t> </a:t>
            </a:r>
            <a:r>
              <a:rPr sz="1800" spc="85" dirty="0">
                <a:latin typeface="Cambria"/>
                <a:cs typeface="Cambria"/>
              </a:rPr>
              <a:t>and</a:t>
            </a:r>
            <a:r>
              <a:rPr sz="1800" spc="175" dirty="0">
                <a:latin typeface="Cambria"/>
                <a:cs typeface="Cambria"/>
              </a:rPr>
              <a:t> </a:t>
            </a:r>
            <a:r>
              <a:rPr sz="1800" spc="45" dirty="0">
                <a:latin typeface="Cambria"/>
                <a:cs typeface="Cambria"/>
              </a:rPr>
              <a:t>comparison</a:t>
            </a:r>
            <a:r>
              <a:rPr sz="1800" spc="175" dirty="0">
                <a:latin typeface="Cambria"/>
                <a:cs typeface="Cambria"/>
              </a:rPr>
              <a:t> </a:t>
            </a:r>
            <a:r>
              <a:rPr sz="1800" spc="65" dirty="0">
                <a:latin typeface="Cambria"/>
                <a:cs typeface="Cambria"/>
              </a:rPr>
              <a:t>with</a:t>
            </a:r>
            <a:r>
              <a:rPr sz="1800" spc="170" dirty="0">
                <a:latin typeface="Cambria"/>
                <a:cs typeface="Cambria"/>
              </a:rPr>
              <a:t> </a:t>
            </a:r>
            <a:r>
              <a:rPr sz="1800" dirty="0">
                <a:latin typeface="Cambria"/>
                <a:cs typeface="Cambria"/>
              </a:rPr>
              <a:t>other</a:t>
            </a:r>
            <a:r>
              <a:rPr sz="1800" spc="170" dirty="0">
                <a:latin typeface="Cambria"/>
                <a:cs typeface="Cambria"/>
              </a:rPr>
              <a:t> </a:t>
            </a:r>
            <a:r>
              <a:rPr sz="1800" spc="60" dirty="0">
                <a:latin typeface="Cambria"/>
                <a:cs typeface="Cambria"/>
              </a:rPr>
              <a:t>tech</a:t>
            </a:r>
            <a:r>
              <a:rPr sz="1800" spc="160" dirty="0">
                <a:latin typeface="Cambria"/>
                <a:cs typeface="Cambria"/>
              </a:rPr>
              <a:t> </a:t>
            </a:r>
            <a:r>
              <a:rPr sz="1800" spc="50" dirty="0">
                <a:latin typeface="Cambria"/>
                <a:cs typeface="Cambria"/>
              </a:rPr>
              <a:t>stocks.</a:t>
            </a:r>
            <a:endParaRPr sz="1800">
              <a:latin typeface="Cambria"/>
              <a:cs typeface="Cambria"/>
            </a:endParaRPr>
          </a:p>
          <a:p>
            <a:pPr marL="356870" lvl="1" indent="-344170">
              <a:lnSpc>
                <a:spcPts val="2105"/>
              </a:lnSpc>
              <a:spcBef>
                <a:spcPts val="540"/>
              </a:spcBef>
              <a:buClr>
                <a:srgbClr val="6E6E74"/>
              </a:buClr>
              <a:buSzPct val="80555"/>
              <a:buAutoNum type="alphaLcParenBoth"/>
              <a:tabLst>
                <a:tab pos="356870" algn="l"/>
                <a:tab pos="903605" algn="l"/>
                <a:tab pos="2037714" algn="l"/>
                <a:tab pos="2728595" algn="l"/>
                <a:tab pos="3392804" algn="l"/>
                <a:tab pos="3973829" algn="l"/>
                <a:tab pos="4612640" algn="l"/>
              </a:tabLst>
            </a:pPr>
            <a:r>
              <a:rPr sz="1800" spc="60" dirty="0">
                <a:latin typeface="Cambria"/>
                <a:cs typeface="Cambria"/>
              </a:rPr>
              <a:t>The</a:t>
            </a:r>
            <a:r>
              <a:rPr sz="1800" dirty="0">
                <a:latin typeface="Cambria"/>
                <a:cs typeface="Cambria"/>
              </a:rPr>
              <a:t>	</a:t>
            </a:r>
            <a:r>
              <a:rPr sz="1800" spc="40" dirty="0">
                <a:latin typeface="Cambria"/>
                <a:cs typeface="Cambria"/>
              </a:rPr>
              <a:t>Facebook</a:t>
            </a:r>
            <a:r>
              <a:rPr sz="1800" dirty="0">
                <a:latin typeface="Cambria"/>
                <a:cs typeface="Cambria"/>
              </a:rPr>
              <a:t>	</a:t>
            </a:r>
            <a:r>
              <a:rPr sz="1800" spc="-20" dirty="0">
                <a:latin typeface="Cambria"/>
                <a:cs typeface="Cambria"/>
              </a:rPr>
              <a:t>stock</a:t>
            </a:r>
            <a:r>
              <a:rPr sz="1800" dirty="0">
                <a:latin typeface="Cambria"/>
                <a:cs typeface="Cambria"/>
              </a:rPr>
              <a:t>	</a:t>
            </a:r>
            <a:r>
              <a:rPr sz="1800" spc="-20" dirty="0">
                <a:latin typeface="Cambria"/>
                <a:cs typeface="Cambria"/>
              </a:rPr>
              <a:t>price</a:t>
            </a:r>
            <a:r>
              <a:rPr sz="1800" dirty="0">
                <a:latin typeface="Cambria"/>
                <a:cs typeface="Cambria"/>
              </a:rPr>
              <a:t>	</a:t>
            </a:r>
            <a:r>
              <a:rPr sz="1800" spc="-20" dirty="0">
                <a:latin typeface="Cambria"/>
                <a:cs typeface="Cambria"/>
              </a:rPr>
              <a:t>rose</a:t>
            </a:r>
            <a:r>
              <a:rPr sz="1800" dirty="0">
                <a:latin typeface="Cambria"/>
                <a:cs typeface="Cambria"/>
              </a:rPr>
              <a:t>	</a:t>
            </a:r>
            <a:r>
              <a:rPr sz="1800" spc="-20" dirty="0">
                <a:latin typeface="Cambria"/>
                <a:cs typeface="Cambria"/>
              </a:rPr>
              <a:t>from</a:t>
            </a:r>
            <a:r>
              <a:rPr sz="1800" dirty="0">
                <a:latin typeface="Cambria"/>
                <a:cs typeface="Cambria"/>
              </a:rPr>
              <a:t>	</a:t>
            </a:r>
            <a:r>
              <a:rPr sz="1800" spc="45" dirty="0">
                <a:latin typeface="Cambria"/>
                <a:cs typeface="Cambria"/>
              </a:rPr>
              <a:t>around</a:t>
            </a:r>
            <a:endParaRPr sz="1800">
              <a:latin typeface="Cambria"/>
              <a:cs typeface="Cambria"/>
            </a:endParaRPr>
          </a:p>
          <a:p>
            <a:pPr marL="354965">
              <a:lnSpc>
                <a:spcPts val="2050"/>
              </a:lnSpc>
            </a:pPr>
            <a:r>
              <a:rPr sz="1800" dirty="0">
                <a:latin typeface="Cambria"/>
                <a:cs typeface="Cambria"/>
              </a:rPr>
              <a:t>$25/share</a:t>
            </a:r>
            <a:r>
              <a:rPr sz="1800" spc="75" dirty="0">
                <a:latin typeface="Cambria"/>
                <a:cs typeface="Cambria"/>
              </a:rPr>
              <a:t>  </a:t>
            </a:r>
            <a:r>
              <a:rPr sz="1800" spc="85" dirty="0">
                <a:latin typeface="Cambria"/>
                <a:cs typeface="Cambria"/>
              </a:rPr>
              <a:t>in</a:t>
            </a:r>
            <a:r>
              <a:rPr sz="1800" spc="70" dirty="0">
                <a:latin typeface="Cambria"/>
                <a:cs typeface="Cambria"/>
              </a:rPr>
              <a:t>  </a:t>
            </a:r>
            <a:r>
              <a:rPr sz="1800" spc="50" dirty="0">
                <a:latin typeface="Cambria"/>
                <a:cs typeface="Cambria"/>
              </a:rPr>
              <a:t>mid-</a:t>
            </a:r>
            <a:r>
              <a:rPr sz="1800" dirty="0">
                <a:latin typeface="Cambria"/>
                <a:cs typeface="Cambria"/>
              </a:rPr>
              <a:t>2012</a:t>
            </a:r>
            <a:r>
              <a:rPr sz="1800" spc="75" dirty="0">
                <a:latin typeface="Cambria"/>
                <a:cs typeface="Cambria"/>
              </a:rPr>
              <a:t>  </a:t>
            </a:r>
            <a:r>
              <a:rPr sz="1800" dirty="0">
                <a:latin typeface="Cambria"/>
                <a:cs typeface="Cambria"/>
              </a:rPr>
              <a:t>to</a:t>
            </a:r>
            <a:r>
              <a:rPr sz="1800" spc="75" dirty="0">
                <a:latin typeface="Cambria"/>
                <a:cs typeface="Cambria"/>
              </a:rPr>
              <a:t>  </a:t>
            </a:r>
            <a:r>
              <a:rPr sz="1800" dirty="0">
                <a:latin typeface="Cambria"/>
                <a:cs typeface="Cambria"/>
              </a:rPr>
              <a:t>$150/share</a:t>
            </a:r>
            <a:r>
              <a:rPr sz="1800" spc="85" dirty="0">
                <a:latin typeface="Cambria"/>
                <a:cs typeface="Cambria"/>
              </a:rPr>
              <a:t>  </a:t>
            </a:r>
            <a:r>
              <a:rPr sz="1800" spc="80" dirty="0">
                <a:latin typeface="Cambria"/>
                <a:cs typeface="Cambria"/>
              </a:rPr>
              <a:t>in</a:t>
            </a:r>
            <a:r>
              <a:rPr sz="1800" spc="75" dirty="0">
                <a:latin typeface="Cambria"/>
                <a:cs typeface="Cambria"/>
              </a:rPr>
              <a:t>  </a:t>
            </a:r>
            <a:r>
              <a:rPr sz="1800" spc="-20" dirty="0">
                <a:latin typeface="Cambria"/>
                <a:cs typeface="Cambria"/>
              </a:rPr>
              <a:t>mid-</a:t>
            </a:r>
            <a:endParaRPr sz="1800">
              <a:latin typeface="Cambria"/>
              <a:cs typeface="Cambria"/>
            </a:endParaRPr>
          </a:p>
          <a:p>
            <a:pPr marL="354965">
              <a:lnSpc>
                <a:spcPts val="2105"/>
              </a:lnSpc>
            </a:pPr>
            <a:r>
              <a:rPr sz="1800" dirty="0">
                <a:latin typeface="Cambria"/>
                <a:cs typeface="Cambria"/>
              </a:rPr>
              <a:t>2017,</a:t>
            </a:r>
            <a:r>
              <a:rPr sz="1800" spc="170" dirty="0">
                <a:latin typeface="Cambria"/>
                <a:cs typeface="Cambria"/>
              </a:rPr>
              <a:t> </a:t>
            </a:r>
            <a:r>
              <a:rPr sz="1800" spc="114" dirty="0">
                <a:latin typeface="Cambria"/>
                <a:cs typeface="Cambria"/>
              </a:rPr>
              <a:t>an</a:t>
            </a:r>
            <a:r>
              <a:rPr sz="1800" spc="160" dirty="0">
                <a:latin typeface="Cambria"/>
                <a:cs typeface="Cambria"/>
              </a:rPr>
              <a:t> </a:t>
            </a:r>
            <a:r>
              <a:rPr sz="1800" spc="55" dirty="0">
                <a:latin typeface="Cambria"/>
                <a:cs typeface="Cambria"/>
              </a:rPr>
              <a:t>increase</a:t>
            </a:r>
            <a:r>
              <a:rPr sz="1800" spc="155" dirty="0">
                <a:latin typeface="Cambria"/>
                <a:cs typeface="Cambria"/>
              </a:rPr>
              <a:t> </a:t>
            </a:r>
            <a:r>
              <a:rPr sz="1800" dirty="0">
                <a:latin typeface="Cambria"/>
                <a:cs typeface="Cambria"/>
              </a:rPr>
              <a:t>of</a:t>
            </a:r>
            <a:r>
              <a:rPr sz="1800" spc="155" dirty="0">
                <a:latin typeface="Cambria"/>
                <a:cs typeface="Cambria"/>
              </a:rPr>
              <a:t> </a:t>
            </a:r>
            <a:r>
              <a:rPr sz="1800" spc="60" dirty="0">
                <a:latin typeface="Cambria"/>
                <a:cs typeface="Cambria"/>
              </a:rPr>
              <a:t>almost</a:t>
            </a:r>
            <a:r>
              <a:rPr sz="1800" spc="180" dirty="0">
                <a:latin typeface="Cambria"/>
                <a:cs typeface="Cambria"/>
              </a:rPr>
              <a:t> </a:t>
            </a:r>
            <a:r>
              <a:rPr sz="1800" spc="-10" dirty="0">
                <a:latin typeface="Cambria"/>
                <a:cs typeface="Cambria"/>
              </a:rPr>
              <a:t>450%.</a:t>
            </a:r>
            <a:endParaRPr sz="1800">
              <a:latin typeface="Cambria"/>
              <a:cs typeface="Cambria"/>
            </a:endParaRPr>
          </a:p>
          <a:p>
            <a:pPr marL="354965" marR="6350" lvl="1" indent="-342900" algn="just">
              <a:lnSpc>
                <a:spcPts val="2050"/>
              </a:lnSpc>
              <a:spcBef>
                <a:spcPts val="750"/>
              </a:spcBef>
              <a:buSzPct val="80555"/>
              <a:buAutoNum type="alphaLcParenBoth" startAt="2"/>
              <a:tabLst>
                <a:tab pos="354965" algn="l"/>
                <a:tab pos="356235" algn="l"/>
              </a:tabLst>
            </a:pPr>
            <a:r>
              <a:rPr sz="1800" dirty="0">
                <a:solidFill>
                  <a:srgbClr val="6E6E74"/>
                </a:solidFill>
                <a:latin typeface="Cambria"/>
                <a:cs typeface="Cambria"/>
              </a:rPr>
              <a:t>	</a:t>
            </a:r>
            <a:r>
              <a:rPr sz="1800" spc="85" dirty="0">
                <a:latin typeface="Cambria"/>
                <a:cs typeface="Cambria"/>
              </a:rPr>
              <a:t>The</a:t>
            </a:r>
            <a:r>
              <a:rPr sz="1800" spc="75" dirty="0">
                <a:latin typeface="Cambria"/>
                <a:cs typeface="Cambria"/>
              </a:rPr>
              <a:t>  </a:t>
            </a:r>
            <a:r>
              <a:rPr sz="1800" dirty="0">
                <a:latin typeface="Cambria"/>
                <a:cs typeface="Cambria"/>
              </a:rPr>
              <a:t>prices</a:t>
            </a:r>
            <a:r>
              <a:rPr sz="1800" spc="80" dirty="0">
                <a:latin typeface="Cambria"/>
                <a:cs typeface="Cambria"/>
              </a:rPr>
              <a:t>  </a:t>
            </a:r>
            <a:r>
              <a:rPr sz="1800" dirty="0">
                <a:latin typeface="Cambria"/>
                <a:cs typeface="Cambria"/>
              </a:rPr>
              <a:t>of</a:t>
            </a:r>
            <a:r>
              <a:rPr sz="1800" spc="70" dirty="0">
                <a:latin typeface="Cambria"/>
                <a:cs typeface="Cambria"/>
              </a:rPr>
              <a:t>  </a:t>
            </a:r>
            <a:r>
              <a:rPr sz="1800" dirty="0">
                <a:latin typeface="Cambria"/>
                <a:cs typeface="Cambria"/>
              </a:rPr>
              <a:t>other</a:t>
            </a:r>
            <a:r>
              <a:rPr sz="1800" spc="80" dirty="0">
                <a:latin typeface="Cambria"/>
                <a:cs typeface="Cambria"/>
              </a:rPr>
              <a:t>  </a:t>
            </a:r>
            <a:r>
              <a:rPr sz="1800" spc="70" dirty="0">
                <a:latin typeface="Cambria"/>
                <a:cs typeface="Cambria"/>
              </a:rPr>
              <a:t>large</a:t>
            </a:r>
            <a:r>
              <a:rPr sz="1800" spc="75" dirty="0">
                <a:latin typeface="Cambria"/>
                <a:cs typeface="Cambria"/>
              </a:rPr>
              <a:t>  </a:t>
            </a:r>
            <a:r>
              <a:rPr sz="1800" spc="55" dirty="0">
                <a:latin typeface="Cambria"/>
                <a:cs typeface="Cambria"/>
              </a:rPr>
              <a:t>tech</a:t>
            </a:r>
            <a:r>
              <a:rPr sz="1800" spc="75" dirty="0">
                <a:latin typeface="Cambria"/>
                <a:cs typeface="Cambria"/>
              </a:rPr>
              <a:t>  </a:t>
            </a:r>
            <a:r>
              <a:rPr sz="1800" spc="50" dirty="0">
                <a:latin typeface="Cambria"/>
                <a:cs typeface="Cambria"/>
              </a:rPr>
              <a:t>companies</a:t>
            </a:r>
            <a:r>
              <a:rPr sz="1800" spc="85" dirty="0">
                <a:latin typeface="Cambria"/>
                <a:cs typeface="Cambria"/>
              </a:rPr>
              <a:t>  </a:t>
            </a:r>
            <a:r>
              <a:rPr sz="1800" spc="-25" dirty="0">
                <a:latin typeface="Cambria"/>
                <a:cs typeface="Cambria"/>
              </a:rPr>
              <a:t>did </a:t>
            </a:r>
            <a:r>
              <a:rPr sz="1800" dirty="0">
                <a:latin typeface="Cambria"/>
                <a:cs typeface="Cambria"/>
              </a:rPr>
              <a:t>not</a:t>
            </a:r>
            <a:r>
              <a:rPr sz="1800" spc="409" dirty="0">
                <a:latin typeface="Cambria"/>
                <a:cs typeface="Cambria"/>
              </a:rPr>
              <a:t>  </a:t>
            </a:r>
            <a:r>
              <a:rPr sz="1800" spc="50" dirty="0">
                <a:latin typeface="Cambria"/>
                <a:cs typeface="Cambria"/>
              </a:rPr>
              <a:t>rise</a:t>
            </a:r>
            <a:r>
              <a:rPr sz="1800" spc="415" dirty="0">
                <a:latin typeface="Cambria"/>
                <a:cs typeface="Cambria"/>
              </a:rPr>
              <a:t>  </a:t>
            </a:r>
            <a:r>
              <a:rPr sz="1800" spc="50" dirty="0">
                <a:latin typeface="Cambria"/>
                <a:cs typeface="Cambria"/>
              </a:rPr>
              <a:t>comparably</a:t>
            </a:r>
            <a:r>
              <a:rPr sz="1800" spc="425" dirty="0">
                <a:latin typeface="Cambria"/>
                <a:cs typeface="Cambria"/>
              </a:rPr>
              <a:t>  </a:t>
            </a:r>
            <a:r>
              <a:rPr sz="1800" dirty="0">
                <a:latin typeface="Cambria"/>
                <a:cs typeface="Cambria"/>
              </a:rPr>
              <a:t>over</a:t>
            </a:r>
            <a:r>
              <a:rPr sz="1800" spc="420" dirty="0">
                <a:latin typeface="Cambria"/>
                <a:cs typeface="Cambria"/>
              </a:rPr>
              <a:t>  </a:t>
            </a:r>
            <a:r>
              <a:rPr sz="1800" spc="75" dirty="0">
                <a:latin typeface="Cambria"/>
                <a:cs typeface="Cambria"/>
              </a:rPr>
              <a:t>the</a:t>
            </a:r>
            <a:r>
              <a:rPr sz="1800" spc="415" dirty="0">
                <a:latin typeface="Cambria"/>
                <a:cs typeface="Cambria"/>
              </a:rPr>
              <a:t>  </a:t>
            </a:r>
            <a:r>
              <a:rPr sz="1800" spc="70" dirty="0">
                <a:latin typeface="Cambria"/>
                <a:cs typeface="Cambria"/>
              </a:rPr>
              <a:t>same</a:t>
            </a:r>
            <a:r>
              <a:rPr sz="1800" spc="409" dirty="0">
                <a:latin typeface="Cambria"/>
                <a:cs typeface="Cambria"/>
              </a:rPr>
              <a:t>  </a:t>
            </a:r>
            <a:r>
              <a:rPr sz="1800" spc="45" dirty="0">
                <a:latin typeface="Cambria"/>
                <a:cs typeface="Cambria"/>
              </a:rPr>
              <a:t>time </a:t>
            </a:r>
            <a:r>
              <a:rPr sz="1800" dirty="0">
                <a:latin typeface="Cambria"/>
                <a:cs typeface="Cambria"/>
              </a:rPr>
              <a:t>period.</a:t>
            </a:r>
            <a:r>
              <a:rPr sz="1800" spc="240" dirty="0">
                <a:latin typeface="Cambria"/>
                <a:cs typeface="Cambria"/>
              </a:rPr>
              <a:t>  </a:t>
            </a:r>
            <a:r>
              <a:rPr sz="1800" spc="65" dirty="0">
                <a:latin typeface="Cambria"/>
                <a:cs typeface="Cambria"/>
              </a:rPr>
              <a:t>Price</a:t>
            </a:r>
            <a:r>
              <a:rPr sz="1800" spc="235" dirty="0">
                <a:latin typeface="Cambria"/>
                <a:cs typeface="Cambria"/>
              </a:rPr>
              <a:t>  </a:t>
            </a:r>
            <a:r>
              <a:rPr sz="1800" spc="55" dirty="0">
                <a:latin typeface="Cambria"/>
                <a:cs typeface="Cambria"/>
              </a:rPr>
              <a:t>increases</a:t>
            </a:r>
            <a:r>
              <a:rPr sz="1800" spc="240" dirty="0">
                <a:latin typeface="Cambria"/>
                <a:cs typeface="Cambria"/>
              </a:rPr>
              <a:t>  </a:t>
            </a:r>
            <a:r>
              <a:rPr sz="1800" spc="65" dirty="0">
                <a:latin typeface="Cambria"/>
                <a:cs typeface="Cambria"/>
              </a:rPr>
              <a:t>ranged</a:t>
            </a:r>
            <a:r>
              <a:rPr sz="1800" spc="245" dirty="0">
                <a:latin typeface="Cambria"/>
                <a:cs typeface="Cambria"/>
              </a:rPr>
              <a:t>  </a:t>
            </a:r>
            <a:r>
              <a:rPr sz="1800" dirty="0">
                <a:latin typeface="Cambria"/>
                <a:cs typeface="Cambria"/>
              </a:rPr>
              <a:t>from</a:t>
            </a:r>
            <a:r>
              <a:rPr sz="1800" spc="240" dirty="0">
                <a:latin typeface="Cambria"/>
                <a:cs typeface="Cambria"/>
              </a:rPr>
              <a:t>  </a:t>
            </a:r>
            <a:r>
              <a:rPr sz="1800" spc="45" dirty="0">
                <a:latin typeface="Cambria"/>
                <a:cs typeface="Cambria"/>
              </a:rPr>
              <a:t>around </a:t>
            </a:r>
            <a:r>
              <a:rPr sz="1800" dirty="0">
                <a:latin typeface="Cambria"/>
                <a:cs typeface="Cambria"/>
              </a:rPr>
              <a:t>90%</a:t>
            </a:r>
            <a:r>
              <a:rPr sz="1800" spc="280" dirty="0">
                <a:latin typeface="Cambria"/>
                <a:cs typeface="Cambria"/>
              </a:rPr>
              <a:t>  </a:t>
            </a:r>
            <a:r>
              <a:rPr sz="1800" dirty="0">
                <a:latin typeface="Cambria"/>
                <a:cs typeface="Cambria"/>
              </a:rPr>
              <a:t>to</a:t>
            </a:r>
            <a:r>
              <a:rPr sz="1800" spc="285" dirty="0">
                <a:latin typeface="Cambria"/>
                <a:cs typeface="Cambria"/>
              </a:rPr>
              <a:t>  </a:t>
            </a:r>
            <a:r>
              <a:rPr sz="1800" spc="65" dirty="0">
                <a:latin typeface="Cambria"/>
                <a:cs typeface="Cambria"/>
              </a:rPr>
              <a:t>almost</a:t>
            </a:r>
            <a:r>
              <a:rPr sz="1800" spc="285" dirty="0">
                <a:latin typeface="Cambria"/>
                <a:cs typeface="Cambria"/>
              </a:rPr>
              <a:t>  </a:t>
            </a:r>
            <a:r>
              <a:rPr sz="1800" dirty="0">
                <a:latin typeface="Cambria"/>
                <a:cs typeface="Cambria"/>
              </a:rPr>
              <a:t>240%.</a:t>
            </a:r>
            <a:r>
              <a:rPr sz="1800" spc="285" dirty="0">
                <a:latin typeface="Cambria"/>
                <a:cs typeface="Cambria"/>
              </a:rPr>
              <a:t>  </a:t>
            </a:r>
            <a:r>
              <a:rPr sz="1800" spc="135" dirty="0">
                <a:latin typeface="Cambria"/>
                <a:cs typeface="Cambria"/>
              </a:rPr>
              <a:t>Data</a:t>
            </a:r>
            <a:r>
              <a:rPr sz="1800" spc="285" dirty="0">
                <a:latin typeface="Cambria"/>
                <a:cs typeface="Cambria"/>
              </a:rPr>
              <a:t>  </a:t>
            </a:r>
            <a:r>
              <a:rPr sz="1800" dirty="0">
                <a:latin typeface="Cambria"/>
                <a:cs typeface="Cambria"/>
              </a:rPr>
              <a:t>source:</a:t>
            </a:r>
            <a:r>
              <a:rPr sz="1800" spc="280" dirty="0">
                <a:latin typeface="Cambria"/>
                <a:cs typeface="Cambria"/>
              </a:rPr>
              <a:t>  </a:t>
            </a:r>
            <a:r>
              <a:rPr sz="1800" spc="55" dirty="0">
                <a:latin typeface="Cambria"/>
                <a:cs typeface="Cambria"/>
              </a:rPr>
              <a:t>Yahoo! </a:t>
            </a:r>
            <a:r>
              <a:rPr sz="1800" spc="90" dirty="0">
                <a:latin typeface="Cambria"/>
                <a:cs typeface="Cambria"/>
              </a:rPr>
              <a:t>Finance.</a:t>
            </a:r>
            <a:endParaRPr sz="1800">
              <a:latin typeface="Cambria"/>
              <a:cs typeface="Cambri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775380" y="733704"/>
            <a:ext cx="4378101" cy="5908098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0"/>
              </a:spcBef>
            </a:pPr>
            <a:fld id="{81D60167-4931-47E6-BA6A-407CBD079E47}" type="slidenum">
              <a:rPr spc="-25" dirty="0"/>
              <a:t>16</a:t>
            </a:fld>
            <a:endParaRPr spc="-25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F4B40EF-A01A-CDB9-093A-3699DC515D6D}"/>
              </a:ext>
            </a:extLst>
          </p:cNvPr>
          <p:cNvSpPr/>
          <p:nvPr/>
        </p:nvSpPr>
        <p:spPr>
          <a:xfrm>
            <a:off x="11353800" y="5943600"/>
            <a:ext cx="762000" cy="778992"/>
          </a:xfrm>
          <a:prstGeom prst="rect">
            <a:avLst/>
          </a:prstGeom>
          <a:solidFill>
            <a:srgbClr val="353537"/>
          </a:solidFill>
          <a:ln>
            <a:solidFill>
              <a:srgbClr val="35353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44753" y="395427"/>
            <a:ext cx="269811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0" spc="195" dirty="0">
                <a:latin typeface="Cambria"/>
                <a:cs typeface="Cambria"/>
              </a:rPr>
              <a:t>Case</a:t>
            </a:r>
            <a:r>
              <a:rPr sz="3600" b="0" spc="85" dirty="0">
                <a:latin typeface="Cambria"/>
                <a:cs typeface="Cambria"/>
              </a:rPr>
              <a:t> </a:t>
            </a:r>
            <a:r>
              <a:rPr sz="3600" b="0" spc="110" dirty="0">
                <a:latin typeface="Cambria"/>
                <a:cs typeface="Cambria"/>
              </a:rPr>
              <a:t>Studies</a:t>
            </a:r>
            <a:endParaRPr sz="36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44753" y="1017471"/>
            <a:ext cx="8649335" cy="1441450"/>
          </a:xfrm>
          <a:prstGeom prst="rect">
            <a:avLst/>
          </a:prstGeom>
        </p:spPr>
        <p:txBody>
          <a:bodyPr vert="horz" wrap="square" lIns="0" tIns="59055" rIns="0" bIns="0" rtlCol="0">
            <a:spAutoFit/>
          </a:bodyPr>
          <a:lstStyle/>
          <a:p>
            <a:pPr marL="276225" indent="-263525">
              <a:lnSpc>
                <a:spcPct val="100000"/>
              </a:lnSpc>
              <a:spcBef>
                <a:spcPts val="465"/>
              </a:spcBef>
              <a:buAutoNum type="arabicPeriod" startAt="2"/>
              <a:tabLst>
                <a:tab pos="276225" algn="l"/>
              </a:tabLst>
            </a:pPr>
            <a:r>
              <a:rPr sz="1800" b="1" spc="110" dirty="0">
                <a:latin typeface="Cambria"/>
                <a:cs typeface="Cambria"/>
              </a:rPr>
              <a:t>Homeless</a:t>
            </a:r>
            <a:r>
              <a:rPr sz="1800" b="1" spc="155" dirty="0">
                <a:latin typeface="Cambria"/>
                <a:cs typeface="Cambria"/>
              </a:rPr>
              <a:t> </a:t>
            </a:r>
            <a:r>
              <a:rPr sz="1800" b="1" spc="130" dirty="0">
                <a:latin typeface="Cambria"/>
                <a:cs typeface="Cambria"/>
              </a:rPr>
              <a:t>in</a:t>
            </a:r>
            <a:r>
              <a:rPr sz="1800" b="1" spc="145" dirty="0">
                <a:latin typeface="Cambria"/>
                <a:cs typeface="Cambria"/>
              </a:rPr>
              <a:t> </a:t>
            </a:r>
            <a:r>
              <a:rPr sz="1800" b="1" spc="120" dirty="0">
                <a:latin typeface="Cambria"/>
                <a:cs typeface="Cambria"/>
              </a:rPr>
              <a:t>America</a:t>
            </a:r>
            <a:endParaRPr sz="1800">
              <a:latin typeface="Cambria"/>
              <a:cs typeface="Cambria"/>
            </a:endParaRPr>
          </a:p>
          <a:p>
            <a:pPr marL="754380" lvl="1" indent="-284480">
              <a:lnSpc>
                <a:spcPct val="100000"/>
              </a:lnSpc>
              <a:spcBef>
                <a:spcPts val="320"/>
              </a:spcBef>
              <a:buClr>
                <a:srgbClr val="6E6E74"/>
              </a:buClr>
              <a:buAutoNum type="arabicPeriod"/>
              <a:tabLst>
                <a:tab pos="754380" algn="l"/>
              </a:tabLst>
            </a:pPr>
            <a:r>
              <a:rPr sz="1600" b="1" spc="85" dirty="0">
                <a:solidFill>
                  <a:srgbClr val="252525"/>
                </a:solidFill>
                <a:latin typeface="Cambria"/>
                <a:cs typeface="Cambria"/>
              </a:rPr>
              <a:t>Visualization</a:t>
            </a:r>
            <a:r>
              <a:rPr sz="1600" spc="85" dirty="0">
                <a:solidFill>
                  <a:srgbClr val="252525"/>
                </a:solidFill>
                <a:latin typeface="Cambria"/>
                <a:cs typeface="Cambria"/>
              </a:rPr>
              <a:t>:</a:t>
            </a:r>
            <a:r>
              <a:rPr sz="1600" spc="204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600" spc="100" dirty="0">
                <a:solidFill>
                  <a:srgbClr val="252525"/>
                </a:solidFill>
                <a:latin typeface="Cambria"/>
                <a:cs typeface="Cambria"/>
              </a:rPr>
              <a:t>Map</a:t>
            </a:r>
            <a:r>
              <a:rPr sz="1600" spc="160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600" dirty="0">
                <a:solidFill>
                  <a:srgbClr val="252525"/>
                </a:solidFill>
                <a:latin typeface="Cambria"/>
                <a:cs typeface="Cambria"/>
              </a:rPr>
              <a:t>of</a:t>
            </a:r>
            <a:r>
              <a:rPr sz="1600" spc="165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600" spc="55" dirty="0">
                <a:solidFill>
                  <a:srgbClr val="252525"/>
                </a:solidFill>
                <a:latin typeface="Cambria"/>
                <a:cs typeface="Cambria"/>
              </a:rPr>
              <a:t>the</a:t>
            </a:r>
            <a:r>
              <a:rPr sz="1600" spc="175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600" spc="225" dirty="0">
                <a:solidFill>
                  <a:srgbClr val="252525"/>
                </a:solidFill>
                <a:latin typeface="Cambria"/>
                <a:cs typeface="Cambria"/>
              </a:rPr>
              <a:t>US</a:t>
            </a:r>
            <a:r>
              <a:rPr sz="1600" spc="165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600" dirty="0">
                <a:solidFill>
                  <a:srgbClr val="252525"/>
                </a:solidFill>
                <a:latin typeface="Cambria"/>
                <a:cs typeface="Cambria"/>
              </a:rPr>
              <a:t>with</a:t>
            </a:r>
            <a:r>
              <a:rPr sz="1600" spc="180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600" spc="-10" dirty="0">
                <a:solidFill>
                  <a:srgbClr val="252525"/>
                </a:solidFill>
                <a:latin typeface="Cambria"/>
                <a:cs typeface="Cambria"/>
              </a:rPr>
              <a:t>color-</a:t>
            </a:r>
            <a:r>
              <a:rPr sz="1600" dirty="0">
                <a:solidFill>
                  <a:srgbClr val="252525"/>
                </a:solidFill>
                <a:latin typeface="Cambria"/>
                <a:cs typeface="Cambria"/>
              </a:rPr>
              <a:t>based</a:t>
            </a:r>
            <a:r>
              <a:rPr sz="1600" spc="160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600" spc="45" dirty="0">
                <a:solidFill>
                  <a:srgbClr val="252525"/>
                </a:solidFill>
                <a:latin typeface="Cambria"/>
                <a:cs typeface="Cambria"/>
              </a:rPr>
              <a:t>density</a:t>
            </a:r>
            <a:r>
              <a:rPr sz="1600" spc="170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600" spc="-10" dirty="0">
                <a:solidFill>
                  <a:srgbClr val="252525"/>
                </a:solidFill>
                <a:latin typeface="Cambria"/>
                <a:cs typeface="Cambria"/>
              </a:rPr>
              <a:t>indicators</a:t>
            </a:r>
            <a:endParaRPr sz="1600">
              <a:latin typeface="Cambria"/>
              <a:cs typeface="Cambria"/>
            </a:endParaRPr>
          </a:p>
          <a:p>
            <a:pPr marL="754380" lvl="1" indent="-284480">
              <a:lnSpc>
                <a:spcPct val="100000"/>
              </a:lnSpc>
              <a:spcBef>
                <a:spcPts val="405"/>
              </a:spcBef>
              <a:buClr>
                <a:srgbClr val="6E6E74"/>
              </a:buClr>
              <a:buAutoNum type="arabicPeriod"/>
              <a:tabLst>
                <a:tab pos="754380" algn="l"/>
              </a:tabLst>
            </a:pPr>
            <a:r>
              <a:rPr sz="1600" b="1" spc="90" dirty="0">
                <a:solidFill>
                  <a:srgbClr val="252525"/>
                </a:solidFill>
                <a:latin typeface="Cambria"/>
                <a:cs typeface="Cambria"/>
              </a:rPr>
              <a:t>Impact:</a:t>
            </a:r>
            <a:r>
              <a:rPr sz="1600" b="1" spc="215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600" spc="65" dirty="0">
                <a:solidFill>
                  <a:srgbClr val="252525"/>
                </a:solidFill>
                <a:latin typeface="Cambria"/>
                <a:cs typeface="Cambria"/>
              </a:rPr>
              <a:t>Quickly</a:t>
            </a:r>
            <a:r>
              <a:rPr sz="1600" spc="195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600" spc="10" dirty="0">
                <a:solidFill>
                  <a:srgbClr val="252525"/>
                </a:solidFill>
                <a:latin typeface="Cambria"/>
                <a:cs typeface="Cambria"/>
              </a:rPr>
              <a:t>shows</a:t>
            </a:r>
            <a:r>
              <a:rPr sz="1600" spc="190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600" spc="10" dirty="0">
                <a:solidFill>
                  <a:srgbClr val="252525"/>
                </a:solidFill>
                <a:latin typeface="Cambria"/>
                <a:cs typeface="Cambria"/>
              </a:rPr>
              <a:t>where</a:t>
            </a:r>
            <a:r>
              <a:rPr sz="1600" spc="204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600" spc="10" dirty="0">
                <a:solidFill>
                  <a:srgbClr val="252525"/>
                </a:solidFill>
                <a:latin typeface="Cambria"/>
                <a:cs typeface="Cambria"/>
              </a:rPr>
              <a:t>homelessness</a:t>
            </a:r>
            <a:r>
              <a:rPr sz="1600" spc="160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600" spc="50" dirty="0">
                <a:solidFill>
                  <a:srgbClr val="252525"/>
                </a:solidFill>
                <a:latin typeface="Cambria"/>
                <a:cs typeface="Cambria"/>
              </a:rPr>
              <a:t>is</a:t>
            </a:r>
            <a:r>
              <a:rPr sz="1600" spc="180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600" spc="10" dirty="0">
                <a:solidFill>
                  <a:srgbClr val="252525"/>
                </a:solidFill>
                <a:latin typeface="Cambria"/>
                <a:cs typeface="Cambria"/>
              </a:rPr>
              <a:t>most</a:t>
            </a:r>
            <a:r>
              <a:rPr sz="1600" spc="180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600" spc="55" dirty="0">
                <a:solidFill>
                  <a:srgbClr val="252525"/>
                </a:solidFill>
                <a:latin typeface="Cambria"/>
                <a:cs typeface="Cambria"/>
              </a:rPr>
              <a:t>acute</a:t>
            </a:r>
            <a:r>
              <a:rPr sz="1600" spc="195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600" spc="10" dirty="0">
                <a:solidFill>
                  <a:srgbClr val="252525"/>
                </a:solidFill>
                <a:latin typeface="Cambria"/>
                <a:cs typeface="Cambria"/>
              </a:rPr>
              <a:t>across</a:t>
            </a:r>
            <a:r>
              <a:rPr sz="1600" spc="185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600" spc="55" dirty="0">
                <a:solidFill>
                  <a:srgbClr val="252525"/>
                </a:solidFill>
                <a:latin typeface="Cambria"/>
                <a:cs typeface="Cambria"/>
              </a:rPr>
              <a:t>the</a:t>
            </a:r>
            <a:r>
              <a:rPr sz="1600" spc="190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600" spc="-10" dirty="0">
                <a:solidFill>
                  <a:srgbClr val="252525"/>
                </a:solidFill>
                <a:latin typeface="Cambria"/>
                <a:cs typeface="Cambria"/>
              </a:rPr>
              <a:t>country</a:t>
            </a:r>
            <a:endParaRPr sz="1600">
              <a:latin typeface="Cambria"/>
              <a:cs typeface="Cambria"/>
            </a:endParaRPr>
          </a:p>
          <a:p>
            <a:pPr marL="753745" marR="5080" lvl="1" indent="-284480">
              <a:lnSpc>
                <a:spcPts val="1730"/>
              </a:lnSpc>
              <a:spcBef>
                <a:spcPts val="625"/>
              </a:spcBef>
              <a:buClr>
                <a:srgbClr val="6E6E74"/>
              </a:buClr>
              <a:buAutoNum type="arabicPeriod"/>
              <a:tabLst>
                <a:tab pos="756285" algn="l"/>
                <a:tab pos="1746885" algn="l"/>
                <a:tab pos="2851785" algn="l"/>
                <a:tab pos="3776979" algn="l"/>
                <a:tab pos="4359275" algn="l"/>
                <a:tab pos="4777105" algn="l"/>
                <a:tab pos="5354320" algn="l"/>
                <a:tab pos="6897370" algn="l"/>
                <a:tab pos="7785734" algn="l"/>
              </a:tabLst>
            </a:pPr>
            <a:r>
              <a:rPr sz="1600" b="1" spc="80" dirty="0">
                <a:solidFill>
                  <a:srgbClr val="252525"/>
                </a:solidFill>
                <a:latin typeface="Cambria"/>
                <a:cs typeface="Cambria"/>
              </a:rPr>
              <a:t>Benefit:</a:t>
            </a:r>
            <a:r>
              <a:rPr sz="1600" b="1" dirty="0">
                <a:solidFill>
                  <a:srgbClr val="252525"/>
                </a:solidFill>
                <a:latin typeface="Cambria"/>
                <a:cs typeface="Cambria"/>
              </a:rPr>
              <a:t>	</a:t>
            </a:r>
            <a:r>
              <a:rPr sz="1600" spc="50" dirty="0">
                <a:solidFill>
                  <a:srgbClr val="252525"/>
                </a:solidFill>
                <a:latin typeface="Cambria"/>
                <a:cs typeface="Cambria"/>
              </a:rPr>
              <a:t>Simplifies</a:t>
            </a:r>
            <a:r>
              <a:rPr sz="1600" dirty="0">
                <a:solidFill>
                  <a:srgbClr val="252525"/>
                </a:solidFill>
                <a:latin typeface="Cambria"/>
                <a:cs typeface="Cambria"/>
              </a:rPr>
              <a:t>	</a:t>
            </a:r>
            <a:r>
              <a:rPr sz="1600" spc="-10" dirty="0">
                <a:solidFill>
                  <a:srgbClr val="252525"/>
                </a:solidFill>
                <a:latin typeface="Cambria"/>
                <a:cs typeface="Cambria"/>
              </a:rPr>
              <a:t>complex</a:t>
            </a:r>
            <a:r>
              <a:rPr sz="1600" dirty="0">
                <a:solidFill>
                  <a:srgbClr val="252525"/>
                </a:solidFill>
                <a:latin typeface="Cambria"/>
                <a:cs typeface="Cambria"/>
              </a:rPr>
              <a:t>	</a:t>
            </a:r>
            <a:r>
              <a:rPr sz="1600" spc="50" dirty="0">
                <a:solidFill>
                  <a:srgbClr val="252525"/>
                </a:solidFill>
                <a:latin typeface="Cambria"/>
                <a:cs typeface="Cambria"/>
              </a:rPr>
              <a:t>data</a:t>
            </a:r>
            <a:r>
              <a:rPr sz="1600" dirty="0">
                <a:solidFill>
                  <a:srgbClr val="252525"/>
                </a:solidFill>
                <a:latin typeface="Cambria"/>
                <a:cs typeface="Cambria"/>
              </a:rPr>
              <a:t>	</a:t>
            </a:r>
            <a:r>
              <a:rPr sz="1600" spc="-25" dirty="0">
                <a:solidFill>
                  <a:srgbClr val="252525"/>
                </a:solidFill>
                <a:latin typeface="Cambria"/>
                <a:cs typeface="Cambria"/>
              </a:rPr>
              <a:t>for</a:t>
            </a:r>
            <a:r>
              <a:rPr sz="1600" dirty="0">
                <a:solidFill>
                  <a:srgbClr val="252525"/>
                </a:solidFill>
                <a:latin typeface="Cambria"/>
                <a:cs typeface="Cambria"/>
              </a:rPr>
              <a:t>	</a:t>
            </a:r>
            <a:r>
              <a:rPr sz="1600" spc="30" dirty="0">
                <a:solidFill>
                  <a:srgbClr val="252525"/>
                </a:solidFill>
                <a:latin typeface="Cambria"/>
                <a:cs typeface="Cambria"/>
              </a:rPr>
              <a:t>easy</a:t>
            </a:r>
            <a:r>
              <a:rPr sz="1600" dirty="0">
                <a:solidFill>
                  <a:srgbClr val="252525"/>
                </a:solidFill>
                <a:latin typeface="Cambria"/>
                <a:cs typeface="Cambria"/>
              </a:rPr>
              <a:t>	</a:t>
            </a:r>
            <a:r>
              <a:rPr sz="1600" spc="50" dirty="0">
                <a:solidFill>
                  <a:srgbClr val="252525"/>
                </a:solidFill>
                <a:latin typeface="Cambria"/>
                <a:cs typeface="Cambria"/>
              </a:rPr>
              <a:t>understanding</a:t>
            </a:r>
            <a:r>
              <a:rPr sz="1600" dirty="0">
                <a:solidFill>
                  <a:srgbClr val="252525"/>
                </a:solidFill>
                <a:latin typeface="Cambria"/>
                <a:cs typeface="Cambria"/>
              </a:rPr>
              <a:t>	</a:t>
            </a:r>
            <a:r>
              <a:rPr sz="1600" spc="35" dirty="0">
                <a:solidFill>
                  <a:srgbClr val="252525"/>
                </a:solidFill>
                <a:latin typeface="Cambria"/>
                <a:cs typeface="Cambria"/>
              </a:rPr>
              <a:t>without</a:t>
            </a:r>
            <a:r>
              <a:rPr sz="1600" dirty="0">
                <a:solidFill>
                  <a:srgbClr val="252525"/>
                </a:solidFill>
                <a:latin typeface="Cambria"/>
                <a:cs typeface="Cambria"/>
              </a:rPr>
              <a:t>	</a:t>
            </a:r>
            <a:r>
              <a:rPr sz="1600" spc="45" dirty="0">
                <a:solidFill>
                  <a:srgbClr val="252525"/>
                </a:solidFill>
                <a:latin typeface="Cambria"/>
                <a:cs typeface="Cambria"/>
              </a:rPr>
              <a:t>technical 	</a:t>
            </a:r>
            <a:r>
              <a:rPr sz="1600" spc="-10" dirty="0">
                <a:solidFill>
                  <a:srgbClr val="252525"/>
                </a:solidFill>
                <a:latin typeface="Cambria"/>
                <a:cs typeface="Cambria"/>
              </a:rPr>
              <a:t>expertise</a:t>
            </a:r>
            <a:endParaRPr sz="1600">
              <a:latin typeface="Cambria"/>
              <a:cs typeface="Cambri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2584702"/>
            <a:ext cx="9217152" cy="4181855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0"/>
              </a:spcBef>
            </a:pPr>
            <a:fld id="{81D60167-4931-47E6-BA6A-407CBD079E47}" type="slidenum">
              <a:rPr spc="-25" dirty="0"/>
              <a:t>17</a:t>
            </a:fld>
            <a:endParaRPr spc="-25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3FC220-2977-1188-B854-38DA4E3FECF2}"/>
              </a:ext>
            </a:extLst>
          </p:cNvPr>
          <p:cNvSpPr/>
          <p:nvPr/>
        </p:nvSpPr>
        <p:spPr>
          <a:xfrm>
            <a:off x="11353800" y="5943600"/>
            <a:ext cx="762000" cy="778992"/>
          </a:xfrm>
          <a:prstGeom prst="rect">
            <a:avLst/>
          </a:prstGeom>
          <a:solidFill>
            <a:srgbClr val="353537"/>
          </a:solidFill>
          <a:ln>
            <a:solidFill>
              <a:srgbClr val="35353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715576" y="0"/>
            <a:ext cx="5476875" cy="6858000"/>
            <a:chOff x="6715576" y="0"/>
            <a:chExt cx="547687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15576" y="1053083"/>
              <a:ext cx="4577263" cy="28956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05244" y="4094986"/>
              <a:ext cx="4387596" cy="268681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229344" y="275843"/>
              <a:ext cx="1844040" cy="1470659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8270">
              <a:lnSpc>
                <a:spcPct val="100000"/>
              </a:lnSpc>
              <a:spcBef>
                <a:spcPts val="95"/>
              </a:spcBef>
            </a:pPr>
            <a:r>
              <a:rPr spc="180" dirty="0"/>
              <a:t>Common</a:t>
            </a:r>
            <a:r>
              <a:rPr spc="130" dirty="0"/>
              <a:t> </a:t>
            </a:r>
            <a:r>
              <a:rPr spc="114" dirty="0"/>
              <a:t>Types</a:t>
            </a:r>
            <a:r>
              <a:rPr spc="110" dirty="0"/>
              <a:t> </a:t>
            </a:r>
            <a:r>
              <a:rPr spc="105" dirty="0"/>
              <a:t>of</a:t>
            </a:r>
            <a:r>
              <a:rPr spc="95" dirty="0"/>
              <a:t> </a:t>
            </a:r>
            <a:r>
              <a:rPr spc="180" dirty="0"/>
              <a:t>Data</a:t>
            </a:r>
            <a:r>
              <a:rPr spc="110" dirty="0"/>
              <a:t> </a:t>
            </a:r>
            <a:r>
              <a:rPr spc="120" dirty="0"/>
              <a:t>Plots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0"/>
              </a:spcBef>
            </a:pPr>
            <a:fld id="{81D60167-4931-47E6-BA6A-407CBD079E47}" type="slidenum">
              <a:rPr spc="-25" dirty="0"/>
              <a:t>18</a:t>
            </a:fld>
            <a:endParaRPr spc="-25" dirty="0"/>
          </a:p>
        </p:txBody>
      </p:sp>
      <p:sp>
        <p:nvSpPr>
          <p:cNvPr id="7" name="object 7"/>
          <p:cNvSpPr txBox="1"/>
          <p:nvPr/>
        </p:nvSpPr>
        <p:spPr>
          <a:xfrm>
            <a:off x="679805" y="935228"/>
            <a:ext cx="5738495" cy="4978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05"/>
              </a:lnSpc>
              <a:spcBef>
                <a:spcPts val="100"/>
              </a:spcBef>
            </a:pPr>
            <a:r>
              <a:rPr sz="1800" spc="100" dirty="0">
                <a:latin typeface="Cambria"/>
                <a:cs typeface="Cambria"/>
              </a:rPr>
              <a:t>Creating</a:t>
            </a:r>
            <a:r>
              <a:rPr sz="1800" spc="145" dirty="0">
                <a:latin typeface="Cambria"/>
                <a:cs typeface="Cambria"/>
              </a:rPr>
              <a:t> </a:t>
            </a:r>
            <a:r>
              <a:rPr sz="1800" spc="90" dirty="0">
                <a:latin typeface="Cambria"/>
                <a:cs typeface="Cambria"/>
              </a:rPr>
              <a:t>data</a:t>
            </a:r>
            <a:r>
              <a:rPr sz="1800" spc="155" dirty="0">
                <a:latin typeface="Cambria"/>
                <a:cs typeface="Cambria"/>
              </a:rPr>
              <a:t> </a:t>
            </a:r>
            <a:r>
              <a:rPr sz="1800" dirty="0">
                <a:latin typeface="Cambria"/>
                <a:cs typeface="Cambria"/>
              </a:rPr>
              <a:t>plots</a:t>
            </a:r>
            <a:r>
              <a:rPr sz="1800" spc="155" dirty="0">
                <a:latin typeface="Cambria"/>
                <a:cs typeface="Cambria"/>
              </a:rPr>
              <a:t> </a:t>
            </a:r>
            <a:r>
              <a:rPr sz="1800" spc="60" dirty="0">
                <a:latin typeface="Cambria"/>
                <a:cs typeface="Cambria"/>
              </a:rPr>
              <a:t>is</a:t>
            </a:r>
            <a:r>
              <a:rPr sz="1800" spc="155" dirty="0">
                <a:latin typeface="Cambria"/>
                <a:cs typeface="Cambria"/>
              </a:rPr>
              <a:t> </a:t>
            </a:r>
            <a:r>
              <a:rPr sz="1800" spc="105" dirty="0">
                <a:latin typeface="Cambria"/>
                <a:cs typeface="Cambria"/>
              </a:rPr>
              <a:t>an</a:t>
            </a:r>
            <a:r>
              <a:rPr sz="1800" spc="150" dirty="0">
                <a:latin typeface="Cambria"/>
                <a:cs typeface="Cambria"/>
              </a:rPr>
              <a:t> </a:t>
            </a:r>
            <a:r>
              <a:rPr sz="1800" spc="70" dirty="0">
                <a:latin typeface="Cambria"/>
                <a:cs typeface="Cambria"/>
              </a:rPr>
              <a:t>essential</a:t>
            </a:r>
            <a:r>
              <a:rPr sz="1800" spc="165" dirty="0">
                <a:latin typeface="Cambria"/>
                <a:cs typeface="Cambria"/>
              </a:rPr>
              <a:t> </a:t>
            </a:r>
            <a:r>
              <a:rPr sz="1800" spc="50" dirty="0">
                <a:latin typeface="Cambria"/>
                <a:cs typeface="Cambria"/>
              </a:rPr>
              <a:t>step</a:t>
            </a:r>
            <a:r>
              <a:rPr sz="1800" spc="160" dirty="0">
                <a:latin typeface="Cambria"/>
                <a:cs typeface="Cambria"/>
              </a:rPr>
              <a:t> </a:t>
            </a:r>
            <a:r>
              <a:rPr sz="1800" dirty="0">
                <a:latin typeface="Cambria"/>
                <a:cs typeface="Cambria"/>
              </a:rPr>
              <a:t>of</a:t>
            </a:r>
            <a:r>
              <a:rPr sz="1800" spc="145" dirty="0">
                <a:latin typeface="Cambria"/>
                <a:cs typeface="Cambria"/>
              </a:rPr>
              <a:t> </a:t>
            </a:r>
            <a:r>
              <a:rPr sz="1800" spc="35" dirty="0">
                <a:latin typeface="Cambria"/>
                <a:cs typeface="Cambria"/>
              </a:rPr>
              <a:t>exploratory</a:t>
            </a:r>
            <a:endParaRPr sz="1800" dirty="0">
              <a:latin typeface="Cambria"/>
              <a:cs typeface="Cambria"/>
            </a:endParaRPr>
          </a:p>
          <a:p>
            <a:pPr marL="12700">
              <a:lnSpc>
                <a:spcPts val="2105"/>
              </a:lnSpc>
            </a:pPr>
            <a:r>
              <a:rPr sz="1800" spc="90" dirty="0">
                <a:latin typeface="Cambria"/>
                <a:cs typeface="Cambria"/>
              </a:rPr>
              <a:t>data</a:t>
            </a:r>
            <a:r>
              <a:rPr sz="1800" spc="130" dirty="0">
                <a:latin typeface="Cambria"/>
                <a:cs typeface="Cambria"/>
              </a:rPr>
              <a:t> </a:t>
            </a:r>
            <a:r>
              <a:rPr sz="1800" spc="75" dirty="0">
                <a:latin typeface="Cambria"/>
                <a:cs typeface="Cambria"/>
              </a:rPr>
              <a:t>analysis</a:t>
            </a:r>
            <a:endParaRPr sz="1800" dirty="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1490"/>
              </a:spcBef>
            </a:pPr>
            <a:r>
              <a:rPr sz="1800" b="1" spc="160" dirty="0">
                <a:latin typeface="Cambria"/>
                <a:cs typeface="Cambria"/>
              </a:rPr>
              <a:t>Bar</a:t>
            </a:r>
            <a:r>
              <a:rPr sz="1800" b="1" spc="125" dirty="0">
                <a:latin typeface="Cambria"/>
                <a:cs typeface="Cambria"/>
              </a:rPr>
              <a:t> </a:t>
            </a:r>
            <a:r>
              <a:rPr sz="1800" b="1" spc="155" dirty="0">
                <a:latin typeface="Cambria"/>
                <a:cs typeface="Cambria"/>
              </a:rPr>
              <a:t>Chart</a:t>
            </a:r>
            <a:endParaRPr sz="1800" dirty="0">
              <a:latin typeface="Cambria"/>
              <a:cs typeface="Cambria"/>
            </a:endParaRPr>
          </a:p>
          <a:p>
            <a:pPr marL="287020">
              <a:lnSpc>
                <a:spcPct val="100000"/>
              </a:lnSpc>
              <a:spcBef>
                <a:spcPts val="305"/>
              </a:spcBef>
            </a:pPr>
            <a:r>
              <a:rPr lang="en-US" sz="1600" spc="-835" dirty="0">
                <a:solidFill>
                  <a:srgbClr val="6E6E74"/>
                </a:solidFill>
                <a:latin typeface="Arial MT"/>
                <a:cs typeface="Arial MT"/>
              </a:rPr>
              <a:t> </a:t>
            </a:r>
            <a:r>
              <a:rPr sz="1600" spc="105" dirty="0">
                <a:solidFill>
                  <a:srgbClr val="252525"/>
                </a:solidFill>
                <a:latin typeface="Cambria"/>
                <a:cs typeface="Cambria"/>
              </a:rPr>
              <a:t>Use</a:t>
            </a:r>
            <a:r>
              <a:rPr sz="1600" spc="130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600" spc="85" dirty="0">
                <a:solidFill>
                  <a:srgbClr val="252525"/>
                </a:solidFill>
                <a:latin typeface="Cambria"/>
                <a:cs typeface="Cambria"/>
              </a:rPr>
              <a:t>Case:</a:t>
            </a:r>
            <a:r>
              <a:rPr sz="1600" spc="125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600" spc="60" dirty="0">
                <a:solidFill>
                  <a:srgbClr val="252525"/>
                </a:solidFill>
                <a:latin typeface="Cambria"/>
                <a:cs typeface="Cambria"/>
              </a:rPr>
              <a:t>Comparing</a:t>
            </a:r>
            <a:r>
              <a:rPr sz="1600" spc="150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600" spc="60" dirty="0">
                <a:solidFill>
                  <a:srgbClr val="252525"/>
                </a:solidFill>
                <a:latin typeface="Cambria"/>
                <a:cs typeface="Cambria"/>
              </a:rPr>
              <a:t>quantities</a:t>
            </a:r>
            <a:r>
              <a:rPr sz="1600" spc="114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600" dirty="0">
                <a:solidFill>
                  <a:srgbClr val="252525"/>
                </a:solidFill>
                <a:latin typeface="Cambria"/>
                <a:cs typeface="Cambria"/>
              </a:rPr>
              <a:t>across</a:t>
            </a:r>
            <a:r>
              <a:rPr sz="1600" spc="125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600" spc="-10" dirty="0">
                <a:solidFill>
                  <a:srgbClr val="252525"/>
                </a:solidFill>
                <a:latin typeface="Cambria"/>
                <a:cs typeface="Cambria"/>
              </a:rPr>
              <a:t>categories.</a:t>
            </a:r>
            <a:endParaRPr sz="1600" dirty="0">
              <a:latin typeface="Cambria"/>
              <a:cs typeface="Cambria"/>
            </a:endParaRPr>
          </a:p>
          <a:p>
            <a:pPr marL="287020">
              <a:lnSpc>
                <a:spcPct val="100000"/>
              </a:lnSpc>
              <a:spcBef>
                <a:spcPts val="409"/>
              </a:spcBef>
            </a:pPr>
            <a:r>
              <a:rPr lang="en-US" sz="1600" spc="-835" dirty="0">
                <a:solidFill>
                  <a:srgbClr val="6E6E74"/>
                </a:solidFill>
                <a:latin typeface="Arial MT"/>
                <a:cs typeface="Arial MT"/>
              </a:rPr>
              <a:t> </a:t>
            </a:r>
            <a:r>
              <a:rPr sz="1600" spc="70" dirty="0">
                <a:solidFill>
                  <a:srgbClr val="252525"/>
                </a:solidFill>
                <a:latin typeface="Cambria"/>
                <a:cs typeface="Cambria"/>
              </a:rPr>
              <a:t>Example:</a:t>
            </a:r>
            <a:r>
              <a:rPr sz="1600" spc="155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600" spc="85" dirty="0">
                <a:solidFill>
                  <a:srgbClr val="252525"/>
                </a:solidFill>
                <a:latin typeface="Cambria"/>
                <a:cs typeface="Cambria"/>
              </a:rPr>
              <a:t>Sales</a:t>
            </a:r>
            <a:r>
              <a:rPr sz="1600" spc="110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600" spc="70" dirty="0">
                <a:solidFill>
                  <a:srgbClr val="252525"/>
                </a:solidFill>
                <a:latin typeface="Cambria"/>
                <a:cs typeface="Cambria"/>
              </a:rPr>
              <a:t>data</a:t>
            </a:r>
            <a:r>
              <a:rPr sz="1600" spc="145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600" dirty="0">
                <a:solidFill>
                  <a:srgbClr val="252525"/>
                </a:solidFill>
                <a:latin typeface="Cambria"/>
                <a:cs typeface="Cambria"/>
              </a:rPr>
              <a:t>across</a:t>
            </a:r>
            <a:r>
              <a:rPr sz="1600" spc="120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600" spc="45" dirty="0">
                <a:solidFill>
                  <a:srgbClr val="252525"/>
                </a:solidFill>
                <a:latin typeface="Cambria"/>
                <a:cs typeface="Cambria"/>
              </a:rPr>
              <a:t>different</a:t>
            </a:r>
            <a:r>
              <a:rPr sz="1600" spc="155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600" spc="-10" dirty="0">
                <a:solidFill>
                  <a:srgbClr val="252525"/>
                </a:solidFill>
                <a:latin typeface="Cambria"/>
                <a:cs typeface="Cambria"/>
              </a:rPr>
              <a:t>regions.</a:t>
            </a:r>
            <a:endParaRPr sz="1600" dirty="0">
              <a:latin typeface="Cambria"/>
              <a:cs typeface="Cambria"/>
            </a:endParaRPr>
          </a:p>
          <a:p>
            <a:pPr marL="287020">
              <a:lnSpc>
                <a:spcPct val="100000"/>
              </a:lnSpc>
              <a:spcBef>
                <a:spcPts val="375"/>
              </a:spcBef>
            </a:pPr>
            <a:r>
              <a:rPr lang="en-US" sz="1800" spc="-940" dirty="0">
                <a:solidFill>
                  <a:srgbClr val="6E6E74"/>
                </a:solidFill>
                <a:latin typeface="Arial MT"/>
                <a:cs typeface="Arial MT"/>
              </a:rPr>
              <a:t> </a:t>
            </a:r>
            <a:r>
              <a:rPr sz="1800" b="1" spc="105" dirty="0">
                <a:solidFill>
                  <a:srgbClr val="252525"/>
                </a:solidFill>
                <a:latin typeface="Cambria"/>
                <a:cs typeface="Cambria"/>
              </a:rPr>
              <a:t>Features</a:t>
            </a:r>
            <a:r>
              <a:rPr sz="1800" spc="105" dirty="0">
                <a:solidFill>
                  <a:srgbClr val="252525"/>
                </a:solidFill>
                <a:latin typeface="Cambria"/>
                <a:cs typeface="Cambria"/>
              </a:rPr>
              <a:t>:</a:t>
            </a:r>
            <a:endParaRPr sz="1800" dirty="0">
              <a:latin typeface="Cambria"/>
              <a:cs typeface="Cambria"/>
            </a:endParaRPr>
          </a:p>
          <a:p>
            <a:pPr marL="560705">
              <a:lnSpc>
                <a:spcPct val="100000"/>
              </a:lnSpc>
              <a:spcBef>
                <a:spcPts val="420"/>
              </a:spcBef>
            </a:pPr>
            <a:r>
              <a:rPr lang="en-US" sz="1600" spc="-835" dirty="0">
                <a:solidFill>
                  <a:srgbClr val="6E6E74"/>
                </a:solidFill>
                <a:latin typeface="Arial MT"/>
                <a:cs typeface="Arial MT"/>
              </a:rPr>
              <a:t> </a:t>
            </a:r>
            <a:r>
              <a:rPr sz="1600" spc="100" dirty="0">
                <a:solidFill>
                  <a:srgbClr val="252525"/>
                </a:solidFill>
                <a:latin typeface="Cambria"/>
                <a:cs typeface="Cambria"/>
              </a:rPr>
              <a:t>Easy</a:t>
            </a:r>
            <a:r>
              <a:rPr sz="1600" spc="180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600" dirty="0">
                <a:solidFill>
                  <a:srgbClr val="252525"/>
                </a:solidFill>
                <a:latin typeface="Cambria"/>
                <a:cs typeface="Cambria"/>
              </a:rPr>
              <a:t>to</a:t>
            </a:r>
            <a:r>
              <a:rPr sz="1600" spc="175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600" dirty="0">
                <a:solidFill>
                  <a:srgbClr val="252525"/>
                </a:solidFill>
                <a:latin typeface="Cambria"/>
                <a:cs typeface="Cambria"/>
              </a:rPr>
              <a:t>compare</a:t>
            </a:r>
            <a:r>
              <a:rPr sz="1600" spc="204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600" spc="45" dirty="0">
                <a:solidFill>
                  <a:srgbClr val="252525"/>
                </a:solidFill>
                <a:latin typeface="Cambria"/>
                <a:cs typeface="Cambria"/>
              </a:rPr>
              <a:t>different</a:t>
            </a:r>
            <a:r>
              <a:rPr sz="1600" spc="210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600" dirty="0">
                <a:solidFill>
                  <a:srgbClr val="252525"/>
                </a:solidFill>
                <a:latin typeface="Cambria"/>
                <a:cs typeface="Cambria"/>
              </a:rPr>
              <a:t>categories</a:t>
            </a:r>
            <a:r>
              <a:rPr sz="1600" spc="175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600" dirty="0">
                <a:solidFill>
                  <a:srgbClr val="252525"/>
                </a:solidFill>
                <a:latin typeface="Cambria"/>
                <a:cs typeface="Cambria"/>
              </a:rPr>
              <a:t>side</a:t>
            </a:r>
            <a:r>
              <a:rPr sz="1600" spc="190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600" dirty="0">
                <a:solidFill>
                  <a:srgbClr val="252525"/>
                </a:solidFill>
                <a:latin typeface="Cambria"/>
                <a:cs typeface="Cambria"/>
              </a:rPr>
              <a:t>by</a:t>
            </a:r>
            <a:r>
              <a:rPr sz="1600" spc="175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600" spc="40" dirty="0">
                <a:solidFill>
                  <a:srgbClr val="252525"/>
                </a:solidFill>
                <a:latin typeface="Cambria"/>
                <a:cs typeface="Cambria"/>
              </a:rPr>
              <a:t>side.</a:t>
            </a:r>
            <a:endParaRPr sz="1600" dirty="0">
              <a:latin typeface="Cambria"/>
              <a:cs typeface="Cambria"/>
            </a:endParaRPr>
          </a:p>
          <a:p>
            <a:pPr marL="560705">
              <a:lnSpc>
                <a:spcPct val="100000"/>
              </a:lnSpc>
              <a:spcBef>
                <a:spcPts val="405"/>
              </a:spcBef>
            </a:pPr>
            <a:r>
              <a:rPr lang="en-US" sz="1600" spc="-835" dirty="0">
                <a:solidFill>
                  <a:srgbClr val="6E6E74"/>
                </a:solidFill>
                <a:latin typeface="Arial MT"/>
                <a:cs typeface="Arial MT"/>
              </a:rPr>
              <a:t> </a:t>
            </a:r>
            <a:r>
              <a:rPr sz="1600" spc="80" dirty="0">
                <a:solidFill>
                  <a:srgbClr val="252525"/>
                </a:solidFill>
                <a:latin typeface="Cambria"/>
                <a:cs typeface="Cambria"/>
              </a:rPr>
              <a:t>Useful</a:t>
            </a:r>
            <a:r>
              <a:rPr sz="1600" spc="195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600" dirty="0">
                <a:solidFill>
                  <a:srgbClr val="252525"/>
                </a:solidFill>
                <a:latin typeface="Cambria"/>
                <a:cs typeface="Cambria"/>
              </a:rPr>
              <a:t>for</a:t>
            </a:r>
            <a:r>
              <a:rPr sz="1600" spc="200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600" dirty="0">
                <a:solidFill>
                  <a:srgbClr val="252525"/>
                </a:solidFill>
                <a:latin typeface="Cambria"/>
                <a:cs typeface="Cambria"/>
              </a:rPr>
              <a:t>categorical</a:t>
            </a:r>
            <a:r>
              <a:rPr sz="1600" spc="200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600" spc="65" dirty="0">
                <a:solidFill>
                  <a:srgbClr val="252525"/>
                </a:solidFill>
                <a:latin typeface="Cambria"/>
                <a:cs typeface="Cambria"/>
              </a:rPr>
              <a:t>data.</a:t>
            </a:r>
            <a:endParaRPr sz="1600" dirty="0">
              <a:latin typeface="Cambria"/>
              <a:cs typeface="Cambria"/>
            </a:endParaRPr>
          </a:p>
          <a:p>
            <a:pPr>
              <a:lnSpc>
                <a:spcPct val="100000"/>
              </a:lnSpc>
            </a:pPr>
            <a:endParaRPr sz="1600" dirty="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1485"/>
              </a:spcBef>
            </a:pPr>
            <a:endParaRPr sz="1600" dirty="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</a:pPr>
            <a:r>
              <a:rPr sz="1800" b="1" spc="160" dirty="0">
                <a:latin typeface="Cambria"/>
                <a:cs typeface="Cambria"/>
              </a:rPr>
              <a:t>Line</a:t>
            </a:r>
            <a:r>
              <a:rPr sz="1800" b="1" spc="135" dirty="0">
                <a:latin typeface="Cambria"/>
                <a:cs typeface="Cambria"/>
              </a:rPr>
              <a:t> </a:t>
            </a:r>
            <a:r>
              <a:rPr sz="1800" b="1" spc="114" dirty="0">
                <a:latin typeface="Cambria"/>
                <a:cs typeface="Cambria"/>
              </a:rPr>
              <a:t>Plot</a:t>
            </a:r>
            <a:endParaRPr sz="1800" dirty="0">
              <a:latin typeface="Cambria"/>
              <a:cs typeface="Cambria"/>
            </a:endParaRPr>
          </a:p>
          <a:p>
            <a:pPr marL="287020">
              <a:lnSpc>
                <a:spcPct val="100000"/>
              </a:lnSpc>
              <a:spcBef>
                <a:spcPts val="320"/>
              </a:spcBef>
            </a:pPr>
            <a:r>
              <a:rPr lang="en-US" sz="1600" spc="-835" dirty="0">
                <a:solidFill>
                  <a:srgbClr val="6E6E74"/>
                </a:solidFill>
                <a:latin typeface="Arial MT"/>
                <a:cs typeface="Arial MT"/>
              </a:rPr>
              <a:t> </a:t>
            </a:r>
            <a:r>
              <a:rPr sz="1600" spc="105" dirty="0">
                <a:solidFill>
                  <a:srgbClr val="252525"/>
                </a:solidFill>
                <a:latin typeface="Cambria"/>
                <a:cs typeface="Cambria"/>
              </a:rPr>
              <a:t>Use</a:t>
            </a:r>
            <a:r>
              <a:rPr sz="1600" spc="150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600" spc="85" dirty="0">
                <a:solidFill>
                  <a:srgbClr val="252525"/>
                </a:solidFill>
                <a:latin typeface="Cambria"/>
                <a:cs typeface="Cambria"/>
              </a:rPr>
              <a:t>Case:</a:t>
            </a:r>
            <a:r>
              <a:rPr sz="1600" spc="135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600" spc="55" dirty="0">
                <a:solidFill>
                  <a:srgbClr val="252525"/>
                </a:solidFill>
                <a:latin typeface="Cambria"/>
                <a:cs typeface="Cambria"/>
              </a:rPr>
              <a:t>Show</a:t>
            </a:r>
            <a:r>
              <a:rPr sz="1600" spc="160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600" dirty="0">
                <a:solidFill>
                  <a:srgbClr val="252525"/>
                </a:solidFill>
                <a:latin typeface="Cambria"/>
                <a:cs typeface="Cambria"/>
              </a:rPr>
              <a:t>trends</a:t>
            </a:r>
            <a:r>
              <a:rPr sz="1600" spc="155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600" dirty="0">
                <a:solidFill>
                  <a:srgbClr val="252525"/>
                </a:solidFill>
                <a:latin typeface="Cambria"/>
                <a:cs typeface="Cambria"/>
              </a:rPr>
              <a:t>over</a:t>
            </a:r>
            <a:r>
              <a:rPr sz="1600" spc="150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600" spc="45" dirty="0">
                <a:solidFill>
                  <a:srgbClr val="252525"/>
                </a:solidFill>
                <a:latin typeface="Cambria"/>
                <a:cs typeface="Cambria"/>
              </a:rPr>
              <a:t>time.</a:t>
            </a:r>
            <a:endParaRPr sz="1600" dirty="0">
              <a:latin typeface="Cambria"/>
              <a:cs typeface="Cambria"/>
            </a:endParaRPr>
          </a:p>
          <a:p>
            <a:pPr marL="287020">
              <a:lnSpc>
                <a:spcPct val="100000"/>
              </a:lnSpc>
              <a:spcBef>
                <a:spcPts val="409"/>
              </a:spcBef>
            </a:pPr>
            <a:r>
              <a:rPr lang="en-US" sz="1600" spc="-835" dirty="0">
                <a:solidFill>
                  <a:srgbClr val="6E6E74"/>
                </a:solidFill>
                <a:latin typeface="Arial MT"/>
                <a:cs typeface="Arial MT"/>
              </a:rPr>
              <a:t> </a:t>
            </a:r>
            <a:r>
              <a:rPr sz="1600" spc="70" dirty="0">
                <a:solidFill>
                  <a:srgbClr val="252525"/>
                </a:solidFill>
                <a:latin typeface="Cambria"/>
                <a:cs typeface="Cambria"/>
              </a:rPr>
              <a:t>Example:</a:t>
            </a:r>
            <a:r>
              <a:rPr sz="1600" spc="155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600" spc="60" dirty="0">
                <a:solidFill>
                  <a:srgbClr val="252525"/>
                </a:solidFill>
                <a:latin typeface="Cambria"/>
                <a:cs typeface="Cambria"/>
              </a:rPr>
              <a:t>Stock</a:t>
            </a:r>
            <a:r>
              <a:rPr sz="1600" spc="130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600" dirty="0">
                <a:solidFill>
                  <a:srgbClr val="252525"/>
                </a:solidFill>
                <a:latin typeface="Cambria"/>
                <a:cs typeface="Cambria"/>
              </a:rPr>
              <a:t>price</a:t>
            </a:r>
            <a:r>
              <a:rPr sz="1600" spc="145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600" spc="50" dirty="0">
                <a:solidFill>
                  <a:srgbClr val="252525"/>
                </a:solidFill>
                <a:latin typeface="Cambria"/>
                <a:cs typeface="Cambria"/>
              </a:rPr>
              <a:t>changes</a:t>
            </a:r>
            <a:r>
              <a:rPr sz="1600" spc="135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600" dirty="0">
                <a:solidFill>
                  <a:srgbClr val="252525"/>
                </a:solidFill>
                <a:latin typeface="Cambria"/>
                <a:cs typeface="Cambria"/>
              </a:rPr>
              <a:t>over</a:t>
            </a:r>
            <a:r>
              <a:rPr sz="1600" spc="125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600" spc="90" dirty="0">
                <a:solidFill>
                  <a:srgbClr val="252525"/>
                </a:solidFill>
                <a:latin typeface="Cambria"/>
                <a:cs typeface="Cambria"/>
              </a:rPr>
              <a:t>a</a:t>
            </a:r>
            <a:r>
              <a:rPr sz="1600" spc="130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600" spc="50" dirty="0">
                <a:solidFill>
                  <a:srgbClr val="252525"/>
                </a:solidFill>
                <a:latin typeface="Cambria"/>
                <a:cs typeface="Cambria"/>
              </a:rPr>
              <a:t>month.</a:t>
            </a:r>
            <a:endParaRPr sz="1600" dirty="0">
              <a:latin typeface="Cambria"/>
              <a:cs typeface="Cambria"/>
            </a:endParaRPr>
          </a:p>
          <a:p>
            <a:pPr marL="287020">
              <a:lnSpc>
                <a:spcPct val="100000"/>
              </a:lnSpc>
              <a:spcBef>
                <a:spcPts val="380"/>
              </a:spcBef>
            </a:pPr>
            <a:r>
              <a:rPr lang="en-US" sz="1800" spc="-940" dirty="0">
                <a:solidFill>
                  <a:srgbClr val="6E6E74"/>
                </a:solidFill>
                <a:latin typeface="Arial MT"/>
                <a:cs typeface="Arial MT"/>
              </a:rPr>
              <a:t> </a:t>
            </a:r>
            <a:r>
              <a:rPr sz="1800" b="1" spc="105" dirty="0">
                <a:solidFill>
                  <a:srgbClr val="252525"/>
                </a:solidFill>
                <a:latin typeface="Cambria"/>
                <a:cs typeface="Cambria"/>
              </a:rPr>
              <a:t>Features</a:t>
            </a:r>
            <a:r>
              <a:rPr sz="1800" spc="105" dirty="0">
                <a:solidFill>
                  <a:srgbClr val="252525"/>
                </a:solidFill>
                <a:latin typeface="Cambria"/>
                <a:cs typeface="Cambria"/>
              </a:rPr>
              <a:t>:</a:t>
            </a:r>
            <a:endParaRPr sz="1800" dirty="0">
              <a:latin typeface="Cambria"/>
              <a:cs typeface="Cambria"/>
            </a:endParaRPr>
          </a:p>
          <a:p>
            <a:pPr marL="560705">
              <a:lnSpc>
                <a:spcPct val="100000"/>
              </a:lnSpc>
              <a:spcBef>
                <a:spcPts val="415"/>
              </a:spcBef>
            </a:pPr>
            <a:r>
              <a:rPr lang="en-US" sz="1600" spc="-835" dirty="0">
                <a:solidFill>
                  <a:srgbClr val="6E6E74"/>
                </a:solidFill>
                <a:latin typeface="Arial MT"/>
                <a:cs typeface="Arial MT"/>
              </a:rPr>
              <a:t> </a:t>
            </a:r>
            <a:r>
              <a:rPr sz="1600" spc="65" dirty="0">
                <a:solidFill>
                  <a:srgbClr val="252525"/>
                </a:solidFill>
                <a:latin typeface="Cambria"/>
                <a:cs typeface="Cambria"/>
              </a:rPr>
              <a:t>Illustrates</a:t>
            </a:r>
            <a:r>
              <a:rPr sz="1600" spc="145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600" dirty="0">
                <a:solidFill>
                  <a:srgbClr val="252525"/>
                </a:solidFill>
                <a:latin typeface="Cambria"/>
                <a:cs typeface="Cambria"/>
              </a:rPr>
              <a:t>continuous</a:t>
            </a:r>
            <a:r>
              <a:rPr sz="1600" spc="170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600" spc="70" dirty="0">
                <a:solidFill>
                  <a:srgbClr val="252525"/>
                </a:solidFill>
                <a:latin typeface="Cambria"/>
                <a:cs typeface="Cambria"/>
              </a:rPr>
              <a:t>data</a:t>
            </a:r>
            <a:r>
              <a:rPr sz="1600" spc="170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600" spc="65" dirty="0">
                <a:solidFill>
                  <a:srgbClr val="252525"/>
                </a:solidFill>
                <a:latin typeface="Cambria"/>
                <a:cs typeface="Cambria"/>
              </a:rPr>
              <a:t>and</a:t>
            </a:r>
            <a:r>
              <a:rPr sz="1600" spc="175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600" spc="45" dirty="0">
                <a:solidFill>
                  <a:srgbClr val="252525"/>
                </a:solidFill>
                <a:latin typeface="Cambria"/>
                <a:cs typeface="Cambria"/>
              </a:rPr>
              <a:t>trends.</a:t>
            </a:r>
            <a:endParaRPr sz="1600" dirty="0">
              <a:latin typeface="Cambria"/>
              <a:cs typeface="Cambria"/>
            </a:endParaRPr>
          </a:p>
          <a:p>
            <a:pPr marL="560705">
              <a:lnSpc>
                <a:spcPct val="100000"/>
              </a:lnSpc>
              <a:spcBef>
                <a:spcPts val="375"/>
              </a:spcBef>
            </a:pPr>
            <a:r>
              <a:rPr lang="en-US" sz="1800" spc="-940" dirty="0">
                <a:solidFill>
                  <a:srgbClr val="6E6E74"/>
                </a:solidFill>
                <a:latin typeface="Arial MT"/>
                <a:cs typeface="Arial MT"/>
              </a:rPr>
              <a:t> </a:t>
            </a:r>
            <a:r>
              <a:rPr sz="1800" spc="70" dirty="0">
                <a:solidFill>
                  <a:srgbClr val="252525"/>
                </a:solidFill>
                <a:latin typeface="Cambria"/>
                <a:cs typeface="Cambria"/>
              </a:rPr>
              <a:t>Ideal</a:t>
            </a:r>
            <a:r>
              <a:rPr sz="1800" spc="165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800" dirty="0">
                <a:solidFill>
                  <a:srgbClr val="252525"/>
                </a:solidFill>
                <a:latin typeface="Cambria"/>
                <a:cs typeface="Cambria"/>
              </a:rPr>
              <a:t>for</a:t>
            </a:r>
            <a:r>
              <a:rPr sz="1800" spc="150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800" spc="60" dirty="0">
                <a:solidFill>
                  <a:srgbClr val="252525"/>
                </a:solidFill>
                <a:latin typeface="Cambria"/>
                <a:cs typeface="Cambria"/>
              </a:rPr>
              <a:t>time</a:t>
            </a:r>
            <a:r>
              <a:rPr sz="1800" spc="150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800" dirty="0">
                <a:solidFill>
                  <a:srgbClr val="252525"/>
                </a:solidFill>
                <a:latin typeface="Cambria"/>
                <a:cs typeface="Cambria"/>
              </a:rPr>
              <a:t>series</a:t>
            </a:r>
            <a:r>
              <a:rPr sz="1800" spc="170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800" spc="70" dirty="0">
                <a:solidFill>
                  <a:srgbClr val="252525"/>
                </a:solidFill>
                <a:latin typeface="Cambria"/>
                <a:cs typeface="Cambria"/>
              </a:rPr>
              <a:t>data.</a:t>
            </a:r>
            <a:endParaRPr sz="1800" dirty="0">
              <a:latin typeface="Cambria"/>
              <a:cs typeface="Cambria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34F266D-1982-8AF1-4BFA-D251893BF2F6}"/>
              </a:ext>
            </a:extLst>
          </p:cNvPr>
          <p:cNvSpPr/>
          <p:nvPr/>
        </p:nvSpPr>
        <p:spPr>
          <a:xfrm>
            <a:off x="11353800" y="5943600"/>
            <a:ext cx="762000" cy="778992"/>
          </a:xfrm>
          <a:prstGeom prst="rect">
            <a:avLst/>
          </a:prstGeom>
          <a:solidFill>
            <a:srgbClr val="353537"/>
          </a:solidFill>
          <a:ln>
            <a:solidFill>
              <a:srgbClr val="35353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5096" y="351535"/>
            <a:ext cx="44253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160" dirty="0"/>
              <a:t>Common</a:t>
            </a:r>
            <a:r>
              <a:rPr sz="2400" spc="40" dirty="0"/>
              <a:t> </a:t>
            </a:r>
            <a:r>
              <a:rPr sz="2400" spc="100" dirty="0"/>
              <a:t>Types</a:t>
            </a:r>
            <a:r>
              <a:rPr sz="2400" spc="70" dirty="0"/>
              <a:t> </a:t>
            </a:r>
            <a:r>
              <a:rPr sz="2400" spc="90" dirty="0"/>
              <a:t>of</a:t>
            </a:r>
            <a:r>
              <a:rPr sz="2400" spc="70" dirty="0"/>
              <a:t> </a:t>
            </a:r>
            <a:r>
              <a:rPr sz="2400" spc="155" dirty="0"/>
              <a:t>Data</a:t>
            </a:r>
            <a:r>
              <a:rPr sz="2400" spc="55" dirty="0"/>
              <a:t> </a:t>
            </a:r>
            <a:r>
              <a:rPr sz="2400" spc="100" dirty="0"/>
              <a:t>Plots</a:t>
            </a:r>
            <a:endParaRPr sz="2400"/>
          </a:p>
        </p:txBody>
      </p:sp>
      <p:sp>
        <p:nvSpPr>
          <p:cNvPr id="3" name="object 3"/>
          <p:cNvSpPr txBox="1"/>
          <p:nvPr/>
        </p:nvSpPr>
        <p:spPr>
          <a:xfrm>
            <a:off x="11484609" y="6147917"/>
            <a:ext cx="53467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25" dirty="0">
                <a:solidFill>
                  <a:srgbClr val="8E8E93"/>
                </a:solidFill>
                <a:latin typeface="Cambria"/>
                <a:cs typeface="Cambria"/>
              </a:rPr>
              <a:t>16</a:t>
            </a:r>
            <a:endParaRPr sz="3600">
              <a:latin typeface="Cambria"/>
              <a:cs typeface="Cambr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79805" y="755369"/>
            <a:ext cx="5532120" cy="5685531"/>
          </a:xfrm>
          <a:prstGeom prst="rect">
            <a:avLst/>
          </a:prstGeom>
        </p:spPr>
        <p:txBody>
          <a:bodyPr vert="horz" wrap="square" lIns="0" tIns="527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15"/>
              </a:spcBef>
            </a:pPr>
            <a:r>
              <a:rPr sz="2000" b="1" spc="155" dirty="0">
                <a:latin typeface="Cambria"/>
                <a:cs typeface="Cambria"/>
              </a:rPr>
              <a:t>Scatter</a:t>
            </a:r>
            <a:r>
              <a:rPr sz="2000" b="1" spc="150" dirty="0">
                <a:latin typeface="Cambria"/>
                <a:cs typeface="Cambria"/>
              </a:rPr>
              <a:t> </a:t>
            </a:r>
            <a:r>
              <a:rPr sz="2000" b="1" spc="130" dirty="0">
                <a:latin typeface="Cambria"/>
                <a:cs typeface="Cambria"/>
              </a:rPr>
              <a:t>Plot</a:t>
            </a:r>
            <a:endParaRPr sz="2000" dirty="0">
              <a:latin typeface="Cambria"/>
              <a:cs typeface="Cambria"/>
            </a:endParaRPr>
          </a:p>
          <a:p>
            <a:pPr marL="287020">
              <a:lnSpc>
                <a:spcPts val="2055"/>
              </a:lnSpc>
              <a:spcBef>
                <a:spcPts val="285"/>
              </a:spcBef>
            </a:pPr>
            <a:r>
              <a:rPr lang="en-US" sz="1800" spc="-940" dirty="0">
                <a:solidFill>
                  <a:srgbClr val="6E6E74"/>
                </a:solidFill>
                <a:latin typeface="Arial MT"/>
                <a:cs typeface="Arial MT"/>
              </a:rPr>
              <a:t> </a:t>
            </a:r>
            <a:r>
              <a:rPr sz="1800" spc="114" dirty="0">
                <a:solidFill>
                  <a:srgbClr val="252525"/>
                </a:solidFill>
                <a:latin typeface="Cambria"/>
                <a:cs typeface="Cambria"/>
              </a:rPr>
              <a:t>Use</a:t>
            </a:r>
            <a:r>
              <a:rPr sz="1800" spc="135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800" spc="95" dirty="0">
                <a:solidFill>
                  <a:srgbClr val="252525"/>
                </a:solidFill>
                <a:latin typeface="Cambria"/>
                <a:cs typeface="Cambria"/>
              </a:rPr>
              <a:t>Case:</a:t>
            </a:r>
            <a:r>
              <a:rPr sz="1800" spc="155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800" spc="65" dirty="0">
                <a:solidFill>
                  <a:srgbClr val="252525"/>
                </a:solidFill>
                <a:latin typeface="Cambria"/>
                <a:cs typeface="Cambria"/>
              </a:rPr>
              <a:t>Show</a:t>
            </a:r>
            <a:r>
              <a:rPr sz="1800" spc="140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800" spc="55" dirty="0">
                <a:solidFill>
                  <a:srgbClr val="252525"/>
                </a:solidFill>
                <a:latin typeface="Cambria"/>
                <a:cs typeface="Cambria"/>
              </a:rPr>
              <a:t>relationships</a:t>
            </a:r>
            <a:r>
              <a:rPr sz="1800" spc="145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800" dirty="0">
                <a:solidFill>
                  <a:srgbClr val="252525"/>
                </a:solidFill>
                <a:latin typeface="Cambria"/>
                <a:cs typeface="Cambria"/>
              </a:rPr>
              <a:t>between</a:t>
            </a:r>
            <a:r>
              <a:rPr sz="1800" spc="140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800" spc="-25" dirty="0">
                <a:solidFill>
                  <a:srgbClr val="252525"/>
                </a:solidFill>
                <a:latin typeface="Cambria"/>
                <a:cs typeface="Cambria"/>
              </a:rPr>
              <a:t>two</a:t>
            </a:r>
            <a:endParaRPr sz="1800" dirty="0">
              <a:latin typeface="Cambria"/>
              <a:cs typeface="Cambria"/>
            </a:endParaRPr>
          </a:p>
          <a:p>
            <a:pPr marL="469900">
              <a:lnSpc>
                <a:spcPts val="2055"/>
              </a:lnSpc>
            </a:pPr>
            <a:r>
              <a:rPr sz="1800" spc="50" dirty="0">
                <a:solidFill>
                  <a:srgbClr val="252525"/>
                </a:solidFill>
                <a:latin typeface="Cambria"/>
                <a:cs typeface="Cambria"/>
              </a:rPr>
              <a:t>variables</a:t>
            </a:r>
            <a:endParaRPr sz="1800" dirty="0">
              <a:latin typeface="Cambria"/>
              <a:cs typeface="Cambria"/>
            </a:endParaRPr>
          </a:p>
          <a:p>
            <a:pPr marL="287020">
              <a:lnSpc>
                <a:spcPct val="100000"/>
              </a:lnSpc>
              <a:spcBef>
                <a:spcPts val="384"/>
              </a:spcBef>
            </a:pPr>
            <a:r>
              <a:rPr lang="en-US" sz="1800" spc="-940" dirty="0">
                <a:solidFill>
                  <a:srgbClr val="6E6E74"/>
                </a:solidFill>
                <a:latin typeface="Arial MT"/>
                <a:cs typeface="Arial MT"/>
              </a:rPr>
              <a:t> </a:t>
            </a:r>
            <a:r>
              <a:rPr sz="1800" spc="80" dirty="0">
                <a:solidFill>
                  <a:srgbClr val="252525"/>
                </a:solidFill>
                <a:latin typeface="Cambria"/>
                <a:cs typeface="Cambria"/>
              </a:rPr>
              <a:t>Example:</a:t>
            </a:r>
            <a:r>
              <a:rPr sz="1800" spc="110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800" spc="95" dirty="0">
                <a:solidFill>
                  <a:srgbClr val="252525"/>
                </a:solidFill>
                <a:latin typeface="Cambria"/>
                <a:cs typeface="Cambria"/>
              </a:rPr>
              <a:t>Height</a:t>
            </a:r>
            <a:r>
              <a:rPr sz="1800" spc="105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800" spc="70" dirty="0">
                <a:solidFill>
                  <a:srgbClr val="252525"/>
                </a:solidFill>
                <a:latin typeface="Cambria"/>
                <a:cs typeface="Cambria"/>
              </a:rPr>
              <a:t>vs.</a:t>
            </a:r>
            <a:r>
              <a:rPr sz="1800" spc="110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800" spc="55" dirty="0">
                <a:solidFill>
                  <a:srgbClr val="252525"/>
                </a:solidFill>
                <a:latin typeface="Cambria"/>
                <a:cs typeface="Cambria"/>
              </a:rPr>
              <a:t>weight</a:t>
            </a:r>
            <a:r>
              <a:rPr sz="1800" spc="90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800" spc="80" dirty="0">
                <a:solidFill>
                  <a:srgbClr val="252525"/>
                </a:solidFill>
                <a:latin typeface="Cambria"/>
                <a:cs typeface="Cambria"/>
              </a:rPr>
              <a:t>in</a:t>
            </a:r>
            <a:r>
              <a:rPr sz="1800" spc="110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800" spc="120" dirty="0">
                <a:solidFill>
                  <a:srgbClr val="252525"/>
                </a:solidFill>
                <a:latin typeface="Cambria"/>
                <a:cs typeface="Cambria"/>
              </a:rPr>
              <a:t>a</a:t>
            </a:r>
            <a:r>
              <a:rPr sz="1800" spc="110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800" spc="-10" dirty="0">
                <a:solidFill>
                  <a:srgbClr val="252525"/>
                </a:solidFill>
                <a:latin typeface="Cambria"/>
                <a:cs typeface="Cambria"/>
              </a:rPr>
              <a:t>population.</a:t>
            </a:r>
            <a:endParaRPr sz="1800" dirty="0">
              <a:latin typeface="Cambria"/>
              <a:cs typeface="Cambria"/>
            </a:endParaRPr>
          </a:p>
          <a:p>
            <a:pPr marL="287020">
              <a:lnSpc>
                <a:spcPct val="100000"/>
              </a:lnSpc>
              <a:spcBef>
                <a:spcPts val="350"/>
              </a:spcBef>
            </a:pPr>
            <a:r>
              <a:rPr lang="en-US" sz="2000" spc="-1040" dirty="0">
                <a:solidFill>
                  <a:srgbClr val="6E6E74"/>
                </a:solidFill>
                <a:latin typeface="Arial MT"/>
                <a:cs typeface="Arial MT"/>
              </a:rPr>
              <a:t> </a:t>
            </a:r>
            <a:r>
              <a:rPr sz="2000" b="1" spc="120" dirty="0">
                <a:solidFill>
                  <a:srgbClr val="252525"/>
                </a:solidFill>
                <a:latin typeface="Cambria"/>
                <a:cs typeface="Cambria"/>
              </a:rPr>
              <a:t>Features</a:t>
            </a:r>
            <a:r>
              <a:rPr sz="2000" spc="120" dirty="0">
                <a:solidFill>
                  <a:srgbClr val="252525"/>
                </a:solidFill>
                <a:latin typeface="Cambria"/>
                <a:cs typeface="Cambria"/>
              </a:rPr>
              <a:t>:</a:t>
            </a:r>
            <a:endParaRPr sz="2000" dirty="0">
              <a:latin typeface="Cambria"/>
              <a:cs typeface="Cambria"/>
            </a:endParaRPr>
          </a:p>
          <a:p>
            <a:pPr marL="744220" marR="420370" indent="-183515">
              <a:lnSpc>
                <a:spcPts val="1939"/>
              </a:lnSpc>
              <a:spcBef>
                <a:spcPts val="640"/>
              </a:spcBef>
            </a:pPr>
            <a:r>
              <a:rPr lang="en-US" sz="1800" spc="-940" dirty="0">
                <a:solidFill>
                  <a:srgbClr val="6E6E74"/>
                </a:solidFill>
                <a:latin typeface="Arial MT"/>
                <a:cs typeface="Arial MT"/>
              </a:rPr>
              <a:t> </a:t>
            </a:r>
            <a:r>
              <a:rPr sz="1800" spc="85" dirty="0">
                <a:solidFill>
                  <a:srgbClr val="252525"/>
                </a:solidFill>
                <a:latin typeface="Cambria"/>
                <a:cs typeface="Cambria"/>
              </a:rPr>
              <a:t>Helps</a:t>
            </a:r>
            <a:r>
              <a:rPr sz="1800" spc="125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800" spc="55" dirty="0">
                <a:solidFill>
                  <a:srgbClr val="252525"/>
                </a:solidFill>
                <a:latin typeface="Cambria"/>
                <a:cs typeface="Cambria"/>
              </a:rPr>
              <a:t>identify</a:t>
            </a:r>
            <a:r>
              <a:rPr sz="1800" spc="110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800" spc="45" dirty="0">
                <a:solidFill>
                  <a:srgbClr val="252525"/>
                </a:solidFill>
                <a:latin typeface="Cambria"/>
                <a:cs typeface="Cambria"/>
              </a:rPr>
              <a:t>correlations,</a:t>
            </a:r>
            <a:r>
              <a:rPr sz="1800" spc="110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800" spc="65" dirty="0">
                <a:solidFill>
                  <a:srgbClr val="252525"/>
                </a:solidFill>
                <a:latin typeface="Cambria"/>
                <a:cs typeface="Cambria"/>
              </a:rPr>
              <a:t>patterns,</a:t>
            </a:r>
            <a:r>
              <a:rPr sz="1800" spc="140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800" spc="-25" dirty="0">
                <a:solidFill>
                  <a:srgbClr val="252525"/>
                </a:solidFill>
                <a:latin typeface="Cambria"/>
                <a:cs typeface="Cambria"/>
              </a:rPr>
              <a:t>and </a:t>
            </a:r>
            <a:r>
              <a:rPr sz="1800" spc="40" dirty="0">
                <a:solidFill>
                  <a:srgbClr val="252525"/>
                </a:solidFill>
                <a:latin typeface="Cambria"/>
                <a:cs typeface="Cambria"/>
              </a:rPr>
              <a:t>outliers.</a:t>
            </a:r>
            <a:endParaRPr sz="1800" dirty="0">
              <a:latin typeface="Cambria"/>
              <a:cs typeface="Cambria"/>
            </a:endParaRPr>
          </a:p>
          <a:p>
            <a:pPr marL="560705">
              <a:lnSpc>
                <a:spcPct val="100000"/>
              </a:lnSpc>
              <a:spcBef>
                <a:spcPts val="365"/>
              </a:spcBef>
            </a:pPr>
            <a:r>
              <a:rPr lang="en-US" sz="1800" spc="-940" dirty="0">
                <a:solidFill>
                  <a:srgbClr val="6E6E74"/>
                </a:solidFill>
                <a:latin typeface="Arial MT"/>
                <a:cs typeface="Arial MT"/>
              </a:rPr>
              <a:t> </a:t>
            </a:r>
            <a:r>
              <a:rPr sz="1800" spc="95" dirty="0">
                <a:solidFill>
                  <a:srgbClr val="252525"/>
                </a:solidFill>
                <a:latin typeface="Cambria"/>
                <a:cs typeface="Cambria"/>
              </a:rPr>
              <a:t>Useful</a:t>
            </a:r>
            <a:r>
              <a:rPr sz="1800" spc="190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800" dirty="0">
                <a:solidFill>
                  <a:srgbClr val="252525"/>
                </a:solidFill>
                <a:latin typeface="Cambria"/>
                <a:cs typeface="Cambria"/>
              </a:rPr>
              <a:t>for</a:t>
            </a:r>
            <a:r>
              <a:rPr sz="1800" spc="195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800" dirty="0">
                <a:solidFill>
                  <a:srgbClr val="252525"/>
                </a:solidFill>
                <a:latin typeface="Cambria"/>
                <a:cs typeface="Cambria"/>
              </a:rPr>
              <a:t>regression</a:t>
            </a:r>
            <a:r>
              <a:rPr sz="1800" spc="195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800" spc="70" dirty="0">
                <a:solidFill>
                  <a:srgbClr val="252525"/>
                </a:solidFill>
                <a:latin typeface="Cambria"/>
                <a:cs typeface="Cambria"/>
              </a:rPr>
              <a:t>analysis.</a:t>
            </a:r>
            <a:endParaRPr sz="1800" dirty="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1575"/>
              </a:spcBef>
            </a:pPr>
            <a:r>
              <a:rPr sz="2000" b="1" spc="135" dirty="0">
                <a:latin typeface="Cambria"/>
                <a:cs typeface="Cambria"/>
              </a:rPr>
              <a:t>Histogram</a:t>
            </a:r>
            <a:endParaRPr sz="2000" dirty="0">
              <a:latin typeface="Cambria"/>
              <a:cs typeface="Cambria"/>
            </a:endParaRPr>
          </a:p>
          <a:p>
            <a:pPr marL="469900" marR="61594" indent="-182880">
              <a:lnSpc>
                <a:spcPts val="1939"/>
              </a:lnSpc>
              <a:spcBef>
                <a:spcPts val="545"/>
              </a:spcBef>
            </a:pPr>
            <a:r>
              <a:rPr lang="en-US" sz="1800" spc="-940" dirty="0">
                <a:solidFill>
                  <a:srgbClr val="6E6E74"/>
                </a:solidFill>
                <a:latin typeface="Arial MT"/>
                <a:cs typeface="Arial MT"/>
              </a:rPr>
              <a:t> </a:t>
            </a:r>
            <a:r>
              <a:rPr sz="1800" spc="114" dirty="0">
                <a:solidFill>
                  <a:srgbClr val="252525"/>
                </a:solidFill>
                <a:latin typeface="Cambria"/>
                <a:cs typeface="Cambria"/>
              </a:rPr>
              <a:t>Use</a:t>
            </a:r>
            <a:r>
              <a:rPr sz="1800" spc="240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800" spc="95" dirty="0">
                <a:solidFill>
                  <a:srgbClr val="252525"/>
                </a:solidFill>
                <a:latin typeface="Cambria"/>
                <a:cs typeface="Cambria"/>
              </a:rPr>
              <a:t>Case:</a:t>
            </a:r>
            <a:r>
              <a:rPr sz="1800" spc="260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800" spc="75" dirty="0">
                <a:solidFill>
                  <a:srgbClr val="252525"/>
                </a:solidFill>
                <a:latin typeface="Cambria"/>
                <a:cs typeface="Cambria"/>
              </a:rPr>
              <a:t>Display</a:t>
            </a:r>
            <a:r>
              <a:rPr sz="1800" spc="245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800" spc="70" dirty="0">
                <a:solidFill>
                  <a:srgbClr val="252525"/>
                </a:solidFill>
                <a:latin typeface="Cambria"/>
                <a:cs typeface="Cambria"/>
              </a:rPr>
              <a:t>the</a:t>
            </a:r>
            <a:r>
              <a:rPr sz="1800" spc="245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800" dirty="0">
                <a:solidFill>
                  <a:srgbClr val="252525"/>
                </a:solidFill>
                <a:latin typeface="Cambria"/>
                <a:cs typeface="Cambria"/>
              </a:rPr>
              <a:t>frequency</a:t>
            </a:r>
            <a:r>
              <a:rPr sz="1800" spc="215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800" dirty="0">
                <a:solidFill>
                  <a:srgbClr val="252525"/>
                </a:solidFill>
                <a:latin typeface="Cambria"/>
                <a:cs typeface="Cambria"/>
              </a:rPr>
              <a:t>distribution</a:t>
            </a:r>
            <a:r>
              <a:rPr sz="1800" spc="235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800" spc="-25" dirty="0">
                <a:solidFill>
                  <a:srgbClr val="252525"/>
                </a:solidFill>
                <a:latin typeface="Cambria"/>
                <a:cs typeface="Cambria"/>
              </a:rPr>
              <a:t>of </a:t>
            </a:r>
            <a:r>
              <a:rPr sz="1800" spc="120" dirty="0">
                <a:solidFill>
                  <a:srgbClr val="252525"/>
                </a:solidFill>
                <a:latin typeface="Cambria"/>
                <a:cs typeface="Cambria"/>
              </a:rPr>
              <a:t>a</a:t>
            </a:r>
            <a:r>
              <a:rPr sz="1800" spc="100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800" spc="50" dirty="0">
                <a:solidFill>
                  <a:srgbClr val="252525"/>
                </a:solidFill>
                <a:latin typeface="Cambria"/>
                <a:cs typeface="Cambria"/>
              </a:rPr>
              <a:t>variable.</a:t>
            </a:r>
            <a:endParaRPr sz="1800" dirty="0">
              <a:latin typeface="Cambria"/>
              <a:cs typeface="Cambria"/>
            </a:endParaRPr>
          </a:p>
          <a:p>
            <a:pPr marL="287020">
              <a:lnSpc>
                <a:spcPts val="2055"/>
              </a:lnSpc>
              <a:spcBef>
                <a:spcPts val="359"/>
              </a:spcBef>
            </a:pPr>
            <a:r>
              <a:rPr lang="en-US" sz="1800" spc="-940" dirty="0">
                <a:solidFill>
                  <a:srgbClr val="6E6E74"/>
                </a:solidFill>
                <a:latin typeface="Arial MT"/>
                <a:cs typeface="Arial MT"/>
              </a:rPr>
              <a:t> </a:t>
            </a:r>
            <a:r>
              <a:rPr sz="1800" spc="80" dirty="0">
                <a:solidFill>
                  <a:srgbClr val="252525"/>
                </a:solidFill>
                <a:latin typeface="Cambria"/>
                <a:cs typeface="Cambria"/>
              </a:rPr>
              <a:t>Example:</a:t>
            </a:r>
            <a:r>
              <a:rPr sz="1800" spc="175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800" spc="70" dirty="0">
                <a:solidFill>
                  <a:srgbClr val="252525"/>
                </a:solidFill>
                <a:latin typeface="Cambria"/>
                <a:cs typeface="Cambria"/>
              </a:rPr>
              <a:t>Showing</a:t>
            </a:r>
            <a:r>
              <a:rPr sz="1800" spc="150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800" spc="70" dirty="0">
                <a:solidFill>
                  <a:srgbClr val="252525"/>
                </a:solidFill>
                <a:latin typeface="Cambria"/>
                <a:cs typeface="Cambria"/>
              </a:rPr>
              <a:t>the</a:t>
            </a:r>
            <a:r>
              <a:rPr sz="1800" spc="165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800" dirty="0">
                <a:solidFill>
                  <a:srgbClr val="252525"/>
                </a:solidFill>
                <a:latin typeface="Cambria"/>
                <a:cs typeface="Cambria"/>
              </a:rPr>
              <a:t>frequency</a:t>
            </a:r>
            <a:r>
              <a:rPr sz="1800" spc="150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800" spc="45" dirty="0">
                <a:solidFill>
                  <a:srgbClr val="252525"/>
                </a:solidFill>
                <a:latin typeface="Cambria"/>
                <a:cs typeface="Cambria"/>
              </a:rPr>
              <a:t>distribution</a:t>
            </a:r>
            <a:r>
              <a:rPr sz="1800" spc="185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800" spc="-25" dirty="0">
                <a:solidFill>
                  <a:srgbClr val="252525"/>
                </a:solidFill>
                <a:latin typeface="Cambria"/>
                <a:cs typeface="Cambria"/>
              </a:rPr>
              <a:t>of</a:t>
            </a:r>
            <a:endParaRPr sz="1800" dirty="0">
              <a:latin typeface="Cambria"/>
              <a:cs typeface="Cambria"/>
            </a:endParaRPr>
          </a:p>
          <a:p>
            <a:pPr marL="469900">
              <a:lnSpc>
                <a:spcPts val="2055"/>
              </a:lnSpc>
            </a:pPr>
            <a:r>
              <a:rPr sz="1800" spc="55" dirty="0">
                <a:solidFill>
                  <a:srgbClr val="252525"/>
                </a:solidFill>
                <a:latin typeface="Cambria"/>
                <a:cs typeface="Cambria"/>
              </a:rPr>
              <a:t>test</a:t>
            </a:r>
            <a:r>
              <a:rPr sz="1800" spc="145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800" dirty="0">
                <a:solidFill>
                  <a:srgbClr val="252525"/>
                </a:solidFill>
                <a:latin typeface="Cambria"/>
                <a:cs typeface="Cambria"/>
              </a:rPr>
              <a:t>scores</a:t>
            </a:r>
            <a:r>
              <a:rPr sz="1800" spc="150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800" spc="80" dirty="0">
                <a:solidFill>
                  <a:srgbClr val="252525"/>
                </a:solidFill>
                <a:latin typeface="Cambria"/>
                <a:cs typeface="Cambria"/>
              </a:rPr>
              <a:t>in</a:t>
            </a:r>
            <a:r>
              <a:rPr sz="1800" spc="135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800" spc="120" dirty="0">
                <a:solidFill>
                  <a:srgbClr val="252525"/>
                </a:solidFill>
                <a:latin typeface="Cambria"/>
                <a:cs typeface="Cambria"/>
              </a:rPr>
              <a:t>a</a:t>
            </a:r>
            <a:r>
              <a:rPr sz="1800" spc="135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800" spc="50" dirty="0">
                <a:solidFill>
                  <a:srgbClr val="252525"/>
                </a:solidFill>
                <a:latin typeface="Cambria"/>
                <a:cs typeface="Cambria"/>
              </a:rPr>
              <a:t>class</a:t>
            </a:r>
            <a:endParaRPr sz="1800" dirty="0">
              <a:latin typeface="Cambria"/>
              <a:cs typeface="Cambria"/>
            </a:endParaRPr>
          </a:p>
          <a:p>
            <a:pPr marL="287020">
              <a:lnSpc>
                <a:spcPct val="100000"/>
              </a:lnSpc>
              <a:spcBef>
                <a:spcPts val="350"/>
              </a:spcBef>
            </a:pPr>
            <a:r>
              <a:rPr lang="en-US" sz="2000" spc="-1040" dirty="0">
                <a:solidFill>
                  <a:srgbClr val="6E6E74"/>
                </a:solidFill>
                <a:latin typeface="Arial MT"/>
                <a:cs typeface="Arial MT"/>
              </a:rPr>
              <a:t> </a:t>
            </a:r>
            <a:r>
              <a:rPr sz="2000" b="1" spc="120" dirty="0">
                <a:solidFill>
                  <a:srgbClr val="252525"/>
                </a:solidFill>
                <a:latin typeface="Cambria"/>
                <a:cs typeface="Cambria"/>
              </a:rPr>
              <a:t>Features</a:t>
            </a:r>
            <a:r>
              <a:rPr sz="2000" spc="120" dirty="0">
                <a:solidFill>
                  <a:srgbClr val="252525"/>
                </a:solidFill>
                <a:latin typeface="Cambria"/>
                <a:cs typeface="Cambria"/>
              </a:rPr>
              <a:t>:</a:t>
            </a:r>
            <a:endParaRPr sz="2000" dirty="0">
              <a:latin typeface="Cambria"/>
              <a:cs typeface="Cambria"/>
            </a:endParaRPr>
          </a:p>
          <a:p>
            <a:pPr marL="744220" marR="5080" indent="-183515">
              <a:lnSpc>
                <a:spcPts val="1939"/>
              </a:lnSpc>
              <a:spcBef>
                <a:spcPts val="640"/>
              </a:spcBef>
            </a:pPr>
            <a:r>
              <a:rPr lang="en-US" sz="1800" spc="-940" dirty="0">
                <a:solidFill>
                  <a:srgbClr val="6E6E74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52525"/>
                </a:solidFill>
                <a:latin typeface="Cambria"/>
                <a:cs typeface="Cambria"/>
              </a:rPr>
              <a:t>Provides</a:t>
            </a:r>
            <a:r>
              <a:rPr sz="1800" spc="200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800" spc="75" dirty="0">
                <a:solidFill>
                  <a:srgbClr val="252525"/>
                </a:solidFill>
                <a:latin typeface="Cambria"/>
                <a:cs typeface="Cambria"/>
              </a:rPr>
              <a:t>insight</a:t>
            </a:r>
            <a:r>
              <a:rPr sz="1800" spc="195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800" dirty="0">
                <a:solidFill>
                  <a:srgbClr val="252525"/>
                </a:solidFill>
                <a:latin typeface="Cambria"/>
                <a:cs typeface="Cambria"/>
              </a:rPr>
              <a:t>into</a:t>
            </a:r>
            <a:r>
              <a:rPr sz="1800" spc="195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800" spc="70" dirty="0">
                <a:solidFill>
                  <a:srgbClr val="252525"/>
                </a:solidFill>
                <a:latin typeface="Cambria"/>
                <a:cs typeface="Cambria"/>
              </a:rPr>
              <a:t>the</a:t>
            </a:r>
            <a:r>
              <a:rPr sz="1800" spc="204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800" dirty="0">
                <a:solidFill>
                  <a:srgbClr val="252525"/>
                </a:solidFill>
                <a:latin typeface="Cambria"/>
                <a:cs typeface="Cambria"/>
              </a:rPr>
              <a:t>spread</a:t>
            </a:r>
            <a:r>
              <a:rPr sz="1800" spc="220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800" spc="80" dirty="0">
                <a:solidFill>
                  <a:srgbClr val="252525"/>
                </a:solidFill>
                <a:latin typeface="Cambria"/>
                <a:cs typeface="Cambria"/>
              </a:rPr>
              <a:t>and</a:t>
            </a:r>
            <a:r>
              <a:rPr sz="1800" spc="204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800" spc="60" dirty="0">
                <a:solidFill>
                  <a:srgbClr val="252525"/>
                </a:solidFill>
                <a:latin typeface="Cambria"/>
                <a:cs typeface="Cambria"/>
              </a:rPr>
              <a:t>shape</a:t>
            </a:r>
            <a:r>
              <a:rPr sz="1800" spc="225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800" spc="-45" dirty="0">
                <a:solidFill>
                  <a:srgbClr val="252525"/>
                </a:solidFill>
                <a:latin typeface="Cambria"/>
                <a:cs typeface="Cambria"/>
              </a:rPr>
              <a:t>of </a:t>
            </a:r>
            <a:r>
              <a:rPr sz="1800" spc="80" dirty="0">
                <a:solidFill>
                  <a:srgbClr val="252525"/>
                </a:solidFill>
                <a:latin typeface="Cambria"/>
                <a:cs typeface="Cambria"/>
              </a:rPr>
              <a:t>data</a:t>
            </a:r>
            <a:r>
              <a:rPr sz="1800" spc="120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800" spc="40" dirty="0">
                <a:solidFill>
                  <a:srgbClr val="252525"/>
                </a:solidFill>
                <a:latin typeface="Cambria"/>
                <a:cs typeface="Cambria"/>
              </a:rPr>
              <a:t>distribution.</a:t>
            </a:r>
            <a:endParaRPr sz="1800" dirty="0">
              <a:latin typeface="Cambria"/>
              <a:cs typeface="Cambria"/>
            </a:endParaRPr>
          </a:p>
          <a:p>
            <a:pPr marL="560705">
              <a:lnSpc>
                <a:spcPts val="2055"/>
              </a:lnSpc>
              <a:spcBef>
                <a:spcPts val="360"/>
              </a:spcBef>
            </a:pPr>
            <a:r>
              <a:rPr lang="en-US" sz="1800" spc="-940" dirty="0">
                <a:solidFill>
                  <a:srgbClr val="6E6E74"/>
                </a:solidFill>
                <a:latin typeface="Arial MT"/>
                <a:cs typeface="Arial MT"/>
              </a:rPr>
              <a:t> </a:t>
            </a:r>
            <a:r>
              <a:rPr sz="1800" spc="85" dirty="0">
                <a:solidFill>
                  <a:srgbClr val="252525"/>
                </a:solidFill>
                <a:latin typeface="Cambria"/>
                <a:cs typeface="Cambria"/>
              </a:rPr>
              <a:t>Helps</a:t>
            </a:r>
            <a:r>
              <a:rPr sz="1800" spc="114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800" spc="50" dirty="0">
                <a:solidFill>
                  <a:srgbClr val="252525"/>
                </a:solidFill>
                <a:latin typeface="Cambria"/>
                <a:cs typeface="Cambria"/>
              </a:rPr>
              <a:t>identify</a:t>
            </a:r>
            <a:r>
              <a:rPr sz="1800" spc="114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800" spc="60" dirty="0">
                <a:solidFill>
                  <a:srgbClr val="252525"/>
                </a:solidFill>
                <a:latin typeface="Cambria"/>
                <a:cs typeface="Cambria"/>
              </a:rPr>
              <a:t>patterns</a:t>
            </a:r>
            <a:r>
              <a:rPr sz="1800" spc="125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800" spc="65" dirty="0">
                <a:solidFill>
                  <a:srgbClr val="252525"/>
                </a:solidFill>
                <a:latin typeface="Cambria"/>
                <a:cs typeface="Cambria"/>
              </a:rPr>
              <a:t>such</a:t>
            </a:r>
            <a:r>
              <a:rPr sz="1800" spc="114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800" spc="80" dirty="0">
                <a:solidFill>
                  <a:srgbClr val="252525"/>
                </a:solidFill>
                <a:latin typeface="Cambria"/>
                <a:cs typeface="Cambria"/>
              </a:rPr>
              <a:t>as</a:t>
            </a:r>
            <a:r>
              <a:rPr sz="1800" spc="105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800" spc="50" dirty="0">
                <a:solidFill>
                  <a:srgbClr val="252525"/>
                </a:solidFill>
                <a:latin typeface="Cambria"/>
                <a:cs typeface="Cambria"/>
              </a:rPr>
              <a:t>skewness</a:t>
            </a:r>
            <a:r>
              <a:rPr sz="1800" spc="120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800" spc="-25" dirty="0">
                <a:solidFill>
                  <a:srgbClr val="252525"/>
                </a:solidFill>
                <a:latin typeface="Cambria"/>
                <a:cs typeface="Cambria"/>
              </a:rPr>
              <a:t>or</a:t>
            </a:r>
            <a:endParaRPr sz="1800" dirty="0">
              <a:latin typeface="Cambria"/>
              <a:cs typeface="Cambria"/>
            </a:endParaRPr>
          </a:p>
          <a:p>
            <a:pPr marL="744220">
              <a:lnSpc>
                <a:spcPts val="2055"/>
              </a:lnSpc>
            </a:pPr>
            <a:r>
              <a:rPr sz="1800" spc="55" dirty="0">
                <a:solidFill>
                  <a:srgbClr val="252525"/>
                </a:solidFill>
                <a:latin typeface="Cambria"/>
                <a:cs typeface="Cambria"/>
              </a:rPr>
              <a:t>normality.</a:t>
            </a:r>
            <a:endParaRPr sz="1800" dirty="0">
              <a:latin typeface="Cambria"/>
              <a:cs typeface="Cambria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15455" y="583691"/>
            <a:ext cx="4736592" cy="321563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436972" y="3964966"/>
            <a:ext cx="4588047" cy="277516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2A0C3CF-3145-DD97-3E91-99F07646D1FC}"/>
              </a:ext>
            </a:extLst>
          </p:cNvPr>
          <p:cNvSpPr/>
          <p:nvPr/>
        </p:nvSpPr>
        <p:spPr>
          <a:xfrm>
            <a:off x="11353800" y="5943600"/>
            <a:ext cx="762000" cy="778992"/>
          </a:xfrm>
          <a:prstGeom prst="rect">
            <a:avLst/>
          </a:prstGeom>
          <a:solidFill>
            <a:srgbClr val="353537"/>
          </a:solidFill>
          <a:ln>
            <a:solidFill>
              <a:srgbClr val="35353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79805" y="401192"/>
            <a:ext cx="248031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25" dirty="0">
                <a:solidFill>
                  <a:srgbClr val="252525"/>
                </a:solidFill>
              </a:rPr>
              <a:t>What</a:t>
            </a:r>
            <a:r>
              <a:rPr spc="75" dirty="0">
                <a:solidFill>
                  <a:srgbClr val="252525"/>
                </a:solidFill>
              </a:rPr>
              <a:t> </a:t>
            </a:r>
            <a:r>
              <a:rPr spc="100" dirty="0">
                <a:solidFill>
                  <a:srgbClr val="252525"/>
                </a:solidFill>
              </a:rPr>
              <a:t>is</a:t>
            </a:r>
            <a:r>
              <a:rPr spc="90" dirty="0">
                <a:solidFill>
                  <a:srgbClr val="252525"/>
                </a:solidFill>
              </a:rPr>
              <a:t> </a:t>
            </a:r>
            <a:r>
              <a:rPr spc="150" dirty="0">
                <a:solidFill>
                  <a:srgbClr val="252525"/>
                </a:solidFill>
              </a:rPr>
              <a:t>Data?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1611102" y="6147917"/>
            <a:ext cx="28003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0" dirty="0">
                <a:solidFill>
                  <a:srgbClr val="8E8E93"/>
                </a:solidFill>
                <a:latin typeface="Cambria"/>
                <a:cs typeface="Cambria"/>
              </a:rPr>
              <a:t>3</a:t>
            </a:r>
            <a:endParaRPr sz="3600">
              <a:latin typeface="Cambria"/>
              <a:cs typeface="Cambr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79805" y="834239"/>
            <a:ext cx="6381115" cy="5810885"/>
          </a:xfrm>
          <a:prstGeom prst="rect">
            <a:avLst/>
          </a:prstGeom>
        </p:spPr>
        <p:txBody>
          <a:bodyPr vert="horz" wrap="square" lIns="0" tIns="114300" rIns="0" bIns="0" rtlCol="0">
            <a:spAutoFit/>
          </a:bodyPr>
          <a:lstStyle/>
          <a:p>
            <a:pPr marL="194945" indent="-182245" algn="just">
              <a:lnSpc>
                <a:spcPct val="100000"/>
              </a:lnSpc>
              <a:spcBef>
                <a:spcPts val="900"/>
              </a:spcBef>
              <a:buClr>
                <a:srgbClr val="6E6E74"/>
              </a:buClr>
              <a:buSzPct val="78125"/>
              <a:buFont typeface="Wingdings"/>
              <a:buChar char=""/>
              <a:tabLst>
                <a:tab pos="194945" algn="l"/>
              </a:tabLst>
            </a:pPr>
            <a:r>
              <a:rPr sz="1600" spc="114" dirty="0">
                <a:solidFill>
                  <a:srgbClr val="252525"/>
                </a:solidFill>
                <a:latin typeface="Cambria"/>
                <a:cs typeface="Cambria"/>
              </a:rPr>
              <a:t>Data</a:t>
            </a:r>
            <a:r>
              <a:rPr sz="1600" spc="160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600" spc="55" dirty="0">
                <a:solidFill>
                  <a:srgbClr val="252525"/>
                </a:solidFill>
                <a:latin typeface="Cambria"/>
                <a:cs typeface="Cambria"/>
              </a:rPr>
              <a:t>is</a:t>
            </a:r>
            <a:r>
              <a:rPr sz="1600" spc="135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600" spc="50" dirty="0">
                <a:solidFill>
                  <a:srgbClr val="252525"/>
                </a:solidFill>
                <a:latin typeface="Cambria"/>
                <a:cs typeface="Cambria"/>
              </a:rPr>
              <a:t>information</a:t>
            </a:r>
            <a:r>
              <a:rPr sz="1600" spc="160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600" spc="70" dirty="0">
                <a:solidFill>
                  <a:srgbClr val="252525"/>
                </a:solidFill>
                <a:latin typeface="Cambria"/>
                <a:cs typeface="Cambria"/>
              </a:rPr>
              <a:t>in</a:t>
            </a:r>
            <a:r>
              <a:rPr sz="1600" spc="140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600" dirty="0">
                <a:solidFill>
                  <a:srgbClr val="252525"/>
                </a:solidFill>
                <a:latin typeface="Cambria"/>
                <a:cs typeface="Cambria"/>
              </a:rPr>
              <a:t>raw</a:t>
            </a:r>
            <a:r>
              <a:rPr sz="1600" spc="155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600" dirty="0">
                <a:solidFill>
                  <a:srgbClr val="252525"/>
                </a:solidFill>
                <a:latin typeface="Cambria"/>
                <a:cs typeface="Cambria"/>
              </a:rPr>
              <a:t>or</a:t>
            </a:r>
            <a:r>
              <a:rPr sz="1600" spc="145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600" spc="50" dirty="0">
                <a:solidFill>
                  <a:srgbClr val="252525"/>
                </a:solidFill>
                <a:latin typeface="Cambria"/>
                <a:cs typeface="Cambria"/>
              </a:rPr>
              <a:t>unorganized</a:t>
            </a:r>
            <a:r>
              <a:rPr sz="1600" spc="170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600" spc="-20" dirty="0">
                <a:solidFill>
                  <a:srgbClr val="252525"/>
                </a:solidFill>
                <a:latin typeface="Cambria"/>
                <a:cs typeface="Cambria"/>
              </a:rPr>
              <a:t>form</a:t>
            </a:r>
            <a:endParaRPr sz="1600" dirty="0">
              <a:latin typeface="Cambria"/>
              <a:cs typeface="Cambria"/>
            </a:endParaRPr>
          </a:p>
          <a:p>
            <a:pPr marL="194945" marR="7620" indent="-182880" algn="just">
              <a:lnSpc>
                <a:spcPct val="95100"/>
              </a:lnSpc>
              <a:spcBef>
                <a:spcPts val="900"/>
              </a:spcBef>
              <a:buClr>
                <a:srgbClr val="6E6E74"/>
              </a:buClr>
              <a:buSzPct val="78125"/>
              <a:buFont typeface="Wingdings"/>
              <a:buChar char=""/>
              <a:tabLst>
                <a:tab pos="194945" algn="l"/>
              </a:tabLst>
            </a:pPr>
            <a:r>
              <a:rPr sz="1600" spc="150" dirty="0">
                <a:solidFill>
                  <a:srgbClr val="252525"/>
                </a:solidFill>
                <a:latin typeface="Cambria"/>
                <a:cs typeface="Cambria"/>
              </a:rPr>
              <a:t>A</a:t>
            </a:r>
            <a:r>
              <a:rPr sz="1600" spc="225" dirty="0">
                <a:solidFill>
                  <a:srgbClr val="252525"/>
                </a:solidFill>
                <a:latin typeface="Cambria"/>
                <a:cs typeface="Cambria"/>
              </a:rPr>
              <a:t>  </a:t>
            </a:r>
            <a:r>
              <a:rPr sz="1600" dirty="0">
                <a:solidFill>
                  <a:srgbClr val="252525"/>
                </a:solidFill>
                <a:latin typeface="Cambria"/>
                <a:cs typeface="Cambria"/>
              </a:rPr>
              <a:t>collection</a:t>
            </a:r>
            <a:r>
              <a:rPr sz="1600" spc="229" dirty="0">
                <a:solidFill>
                  <a:srgbClr val="252525"/>
                </a:solidFill>
                <a:latin typeface="Cambria"/>
                <a:cs typeface="Cambria"/>
              </a:rPr>
              <a:t>  </a:t>
            </a:r>
            <a:r>
              <a:rPr sz="1600" dirty="0">
                <a:solidFill>
                  <a:srgbClr val="252525"/>
                </a:solidFill>
                <a:latin typeface="Cambria"/>
                <a:cs typeface="Cambria"/>
              </a:rPr>
              <a:t>of</a:t>
            </a:r>
            <a:r>
              <a:rPr sz="1600" spc="220" dirty="0">
                <a:solidFill>
                  <a:srgbClr val="252525"/>
                </a:solidFill>
                <a:latin typeface="Cambria"/>
                <a:cs typeface="Cambria"/>
              </a:rPr>
              <a:t>  </a:t>
            </a:r>
            <a:r>
              <a:rPr sz="1600" spc="70" dirty="0">
                <a:solidFill>
                  <a:srgbClr val="252525"/>
                </a:solidFill>
                <a:latin typeface="Cambria"/>
                <a:cs typeface="Cambria"/>
              </a:rPr>
              <a:t>facts,</a:t>
            </a:r>
            <a:r>
              <a:rPr sz="1600" spc="229" dirty="0">
                <a:solidFill>
                  <a:srgbClr val="252525"/>
                </a:solidFill>
                <a:latin typeface="Cambria"/>
                <a:cs typeface="Cambria"/>
              </a:rPr>
              <a:t>  </a:t>
            </a:r>
            <a:r>
              <a:rPr sz="1600" spc="70" dirty="0">
                <a:solidFill>
                  <a:srgbClr val="252525"/>
                </a:solidFill>
                <a:latin typeface="Cambria"/>
                <a:cs typeface="Cambria"/>
              </a:rPr>
              <a:t>statistics,</a:t>
            </a:r>
            <a:r>
              <a:rPr sz="1600" spc="235" dirty="0">
                <a:solidFill>
                  <a:srgbClr val="252525"/>
                </a:solidFill>
                <a:latin typeface="Cambria"/>
                <a:cs typeface="Cambria"/>
              </a:rPr>
              <a:t>  </a:t>
            </a:r>
            <a:r>
              <a:rPr sz="1600" dirty="0">
                <a:solidFill>
                  <a:srgbClr val="252525"/>
                </a:solidFill>
                <a:latin typeface="Cambria"/>
                <a:cs typeface="Cambria"/>
              </a:rPr>
              <a:t>or</a:t>
            </a:r>
            <a:r>
              <a:rPr sz="1600" spc="225" dirty="0">
                <a:solidFill>
                  <a:srgbClr val="252525"/>
                </a:solidFill>
                <a:latin typeface="Cambria"/>
                <a:cs typeface="Cambria"/>
              </a:rPr>
              <a:t>  </a:t>
            </a:r>
            <a:r>
              <a:rPr sz="1600" spc="50" dirty="0">
                <a:solidFill>
                  <a:srgbClr val="252525"/>
                </a:solidFill>
                <a:latin typeface="Cambria"/>
                <a:cs typeface="Cambria"/>
              </a:rPr>
              <a:t>information</a:t>
            </a:r>
            <a:r>
              <a:rPr sz="1600" spc="229" dirty="0">
                <a:solidFill>
                  <a:srgbClr val="252525"/>
                </a:solidFill>
                <a:latin typeface="Cambria"/>
                <a:cs typeface="Cambria"/>
              </a:rPr>
              <a:t>  </a:t>
            </a:r>
            <a:r>
              <a:rPr sz="1600" spc="90" dirty="0">
                <a:solidFill>
                  <a:srgbClr val="252525"/>
                </a:solidFill>
                <a:latin typeface="Cambria"/>
                <a:cs typeface="Cambria"/>
              </a:rPr>
              <a:t>that</a:t>
            </a:r>
            <a:r>
              <a:rPr sz="1600" spc="235" dirty="0">
                <a:solidFill>
                  <a:srgbClr val="252525"/>
                </a:solidFill>
                <a:latin typeface="Cambria"/>
                <a:cs typeface="Cambria"/>
              </a:rPr>
              <a:t>  </a:t>
            </a:r>
            <a:r>
              <a:rPr sz="1600" spc="70" dirty="0">
                <a:solidFill>
                  <a:srgbClr val="252525"/>
                </a:solidFill>
                <a:latin typeface="Cambria"/>
                <a:cs typeface="Cambria"/>
              </a:rPr>
              <a:t>can</a:t>
            </a:r>
            <a:r>
              <a:rPr sz="1600" spc="225" dirty="0">
                <a:solidFill>
                  <a:srgbClr val="252525"/>
                </a:solidFill>
                <a:latin typeface="Cambria"/>
                <a:cs typeface="Cambria"/>
              </a:rPr>
              <a:t>  </a:t>
            </a:r>
            <a:r>
              <a:rPr sz="1600" spc="-25" dirty="0">
                <a:solidFill>
                  <a:srgbClr val="252525"/>
                </a:solidFill>
                <a:latin typeface="Cambria"/>
                <a:cs typeface="Cambria"/>
              </a:rPr>
              <a:t>be </a:t>
            </a:r>
            <a:r>
              <a:rPr sz="1600" spc="70" dirty="0">
                <a:solidFill>
                  <a:srgbClr val="252525"/>
                </a:solidFill>
                <a:latin typeface="Cambria"/>
                <a:cs typeface="Cambria"/>
              </a:rPr>
              <a:t>analyzed,</a:t>
            </a:r>
            <a:r>
              <a:rPr sz="1600" spc="370" dirty="0">
                <a:solidFill>
                  <a:srgbClr val="252525"/>
                </a:solidFill>
                <a:latin typeface="Cambria"/>
                <a:cs typeface="Cambria"/>
              </a:rPr>
              <a:t>  </a:t>
            </a:r>
            <a:r>
              <a:rPr sz="1600" dirty="0">
                <a:solidFill>
                  <a:srgbClr val="252525"/>
                </a:solidFill>
                <a:latin typeface="Cambria"/>
                <a:cs typeface="Cambria"/>
              </a:rPr>
              <a:t>processed,</a:t>
            </a:r>
            <a:r>
              <a:rPr sz="1600" spc="355" dirty="0">
                <a:solidFill>
                  <a:srgbClr val="252525"/>
                </a:solidFill>
                <a:latin typeface="Cambria"/>
                <a:cs typeface="Cambria"/>
              </a:rPr>
              <a:t>  </a:t>
            </a:r>
            <a:r>
              <a:rPr sz="1600" spc="70" dirty="0">
                <a:solidFill>
                  <a:srgbClr val="252525"/>
                </a:solidFill>
                <a:latin typeface="Cambria"/>
                <a:cs typeface="Cambria"/>
              </a:rPr>
              <a:t>and</a:t>
            </a:r>
            <a:r>
              <a:rPr sz="1600" spc="355" dirty="0">
                <a:solidFill>
                  <a:srgbClr val="252525"/>
                </a:solidFill>
                <a:latin typeface="Cambria"/>
                <a:cs typeface="Cambria"/>
              </a:rPr>
              <a:t>  </a:t>
            </a:r>
            <a:r>
              <a:rPr sz="1600" spc="50" dirty="0">
                <a:solidFill>
                  <a:srgbClr val="252525"/>
                </a:solidFill>
                <a:latin typeface="Cambria"/>
                <a:cs typeface="Cambria"/>
              </a:rPr>
              <a:t>interpreted</a:t>
            </a:r>
            <a:r>
              <a:rPr sz="1600" spc="355" dirty="0">
                <a:solidFill>
                  <a:srgbClr val="252525"/>
                </a:solidFill>
                <a:latin typeface="Cambria"/>
                <a:cs typeface="Cambria"/>
              </a:rPr>
              <a:t>  </a:t>
            </a:r>
            <a:r>
              <a:rPr sz="1600" dirty="0">
                <a:solidFill>
                  <a:srgbClr val="252525"/>
                </a:solidFill>
                <a:latin typeface="Cambria"/>
                <a:cs typeface="Cambria"/>
              </a:rPr>
              <a:t>to</a:t>
            </a:r>
            <a:r>
              <a:rPr sz="1600" spc="365" dirty="0">
                <a:solidFill>
                  <a:srgbClr val="252525"/>
                </a:solidFill>
                <a:latin typeface="Cambria"/>
                <a:cs typeface="Cambria"/>
              </a:rPr>
              <a:t>  </a:t>
            </a:r>
            <a:r>
              <a:rPr sz="1600" dirty="0">
                <a:solidFill>
                  <a:srgbClr val="252525"/>
                </a:solidFill>
                <a:latin typeface="Cambria"/>
                <a:cs typeface="Cambria"/>
              </a:rPr>
              <a:t>derive</a:t>
            </a:r>
            <a:r>
              <a:rPr sz="1600" spc="355" dirty="0">
                <a:solidFill>
                  <a:srgbClr val="252525"/>
                </a:solidFill>
                <a:latin typeface="Cambria"/>
                <a:cs typeface="Cambria"/>
              </a:rPr>
              <a:t>  </a:t>
            </a:r>
            <a:r>
              <a:rPr sz="1600" spc="60" dirty="0">
                <a:solidFill>
                  <a:srgbClr val="252525"/>
                </a:solidFill>
                <a:latin typeface="Cambria"/>
                <a:cs typeface="Cambria"/>
              </a:rPr>
              <a:t>meaningful </a:t>
            </a:r>
            <a:r>
              <a:rPr sz="1600" spc="65" dirty="0">
                <a:solidFill>
                  <a:srgbClr val="252525"/>
                </a:solidFill>
                <a:latin typeface="Cambria"/>
                <a:cs typeface="Cambria"/>
              </a:rPr>
              <a:t>insights.</a:t>
            </a:r>
            <a:endParaRPr sz="1600" dirty="0">
              <a:latin typeface="Cambria"/>
              <a:cs typeface="Cambria"/>
            </a:endParaRPr>
          </a:p>
          <a:p>
            <a:pPr marL="194945" indent="-182245" algn="just">
              <a:lnSpc>
                <a:spcPct val="100000"/>
              </a:lnSpc>
              <a:spcBef>
                <a:spcPts val="800"/>
              </a:spcBef>
              <a:buClr>
                <a:srgbClr val="6E6E74"/>
              </a:buClr>
              <a:buSzPct val="78125"/>
              <a:buFont typeface="Wingdings"/>
              <a:buChar char=""/>
              <a:tabLst>
                <a:tab pos="194945" algn="l"/>
              </a:tabLst>
            </a:pPr>
            <a:r>
              <a:rPr sz="1600" spc="60" dirty="0">
                <a:solidFill>
                  <a:srgbClr val="252525"/>
                </a:solidFill>
                <a:latin typeface="Cambria"/>
                <a:cs typeface="Cambria"/>
              </a:rPr>
              <a:t>It’s</a:t>
            </a:r>
            <a:r>
              <a:rPr sz="1600" spc="140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600" spc="60" dirty="0">
                <a:solidFill>
                  <a:srgbClr val="252525"/>
                </a:solidFill>
                <a:latin typeface="Cambria"/>
                <a:cs typeface="Cambria"/>
              </a:rPr>
              <a:t>the</a:t>
            </a:r>
            <a:r>
              <a:rPr sz="1600" spc="165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600" spc="55" dirty="0">
                <a:solidFill>
                  <a:srgbClr val="252525"/>
                </a:solidFill>
                <a:latin typeface="Cambria"/>
                <a:cs typeface="Cambria"/>
              </a:rPr>
              <a:t>building</a:t>
            </a:r>
            <a:r>
              <a:rPr sz="1600" spc="170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600" dirty="0">
                <a:solidFill>
                  <a:srgbClr val="252525"/>
                </a:solidFill>
                <a:latin typeface="Cambria"/>
                <a:cs typeface="Cambria"/>
              </a:rPr>
              <a:t>block</a:t>
            </a:r>
            <a:r>
              <a:rPr sz="1600" spc="145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600" dirty="0">
                <a:solidFill>
                  <a:srgbClr val="252525"/>
                </a:solidFill>
                <a:latin typeface="Cambria"/>
                <a:cs typeface="Cambria"/>
              </a:rPr>
              <a:t>of</a:t>
            </a:r>
            <a:r>
              <a:rPr sz="1600" spc="155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600" spc="65" dirty="0">
                <a:solidFill>
                  <a:srgbClr val="252525"/>
                </a:solidFill>
                <a:latin typeface="Cambria"/>
                <a:cs typeface="Cambria"/>
              </a:rPr>
              <a:t>insights</a:t>
            </a:r>
            <a:r>
              <a:rPr sz="1600" spc="140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600" spc="70" dirty="0">
                <a:solidFill>
                  <a:srgbClr val="252525"/>
                </a:solidFill>
                <a:latin typeface="Cambria"/>
                <a:cs typeface="Cambria"/>
              </a:rPr>
              <a:t>and</a:t>
            </a:r>
            <a:r>
              <a:rPr sz="1600" spc="160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600" spc="-10" dirty="0">
                <a:solidFill>
                  <a:srgbClr val="252525"/>
                </a:solidFill>
                <a:latin typeface="Cambria"/>
                <a:cs typeface="Cambria"/>
              </a:rPr>
              <a:t>decisions</a:t>
            </a:r>
            <a:endParaRPr sz="1600" dirty="0">
              <a:latin typeface="Cambria"/>
              <a:cs typeface="Cambria"/>
            </a:endParaRPr>
          </a:p>
          <a:p>
            <a:pPr marL="194945" indent="-182245" algn="just">
              <a:lnSpc>
                <a:spcPct val="100000"/>
              </a:lnSpc>
              <a:spcBef>
                <a:spcPts val="805"/>
              </a:spcBef>
              <a:buClr>
                <a:srgbClr val="6E6E74"/>
              </a:buClr>
              <a:buSzPct val="78125"/>
              <a:buFont typeface="Wingdings"/>
              <a:buChar char=""/>
              <a:tabLst>
                <a:tab pos="194945" algn="l"/>
              </a:tabLst>
            </a:pPr>
            <a:r>
              <a:rPr sz="1600" b="1" spc="135" dirty="0">
                <a:solidFill>
                  <a:srgbClr val="252525"/>
                </a:solidFill>
                <a:latin typeface="Cambria"/>
                <a:cs typeface="Cambria"/>
              </a:rPr>
              <a:t>Data</a:t>
            </a:r>
            <a:r>
              <a:rPr sz="1600" b="1" spc="150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600" b="1" spc="85" dirty="0">
                <a:solidFill>
                  <a:srgbClr val="252525"/>
                </a:solidFill>
                <a:latin typeface="Cambria"/>
                <a:cs typeface="Cambria"/>
              </a:rPr>
              <a:t>comes</a:t>
            </a:r>
            <a:r>
              <a:rPr sz="1600" b="1" spc="160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600" b="1" spc="110" dirty="0">
                <a:solidFill>
                  <a:srgbClr val="252525"/>
                </a:solidFill>
                <a:latin typeface="Cambria"/>
                <a:cs typeface="Cambria"/>
              </a:rPr>
              <a:t>in</a:t>
            </a:r>
            <a:r>
              <a:rPr sz="1600" b="1" spc="135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600" b="1" spc="95" dirty="0">
                <a:solidFill>
                  <a:srgbClr val="252525"/>
                </a:solidFill>
                <a:latin typeface="Cambria"/>
                <a:cs typeface="Cambria"/>
              </a:rPr>
              <a:t>various</a:t>
            </a:r>
            <a:r>
              <a:rPr sz="1600" b="1" spc="150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600" b="1" spc="70" dirty="0">
                <a:solidFill>
                  <a:srgbClr val="252525"/>
                </a:solidFill>
                <a:latin typeface="Cambria"/>
                <a:cs typeface="Cambria"/>
              </a:rPr>
              <a:t>types:</a:t>
            </a:r>
            <a:endParaRPr sz="1600" dirty="0">
              <a:latin typeface="Cambria"/>
              <a:cs typeface="Cambria"/>
            </a:endParaRPr>
          </a:p>
          <a:p>
            <a:pPr marL="572770" indent="-285750" algn="just">
              <a:lnSpc>
                <a:spcPct val="100000"/>
              </a:lnSpc>
              <a:spcBef>
                <a:spcPts val="740"/>
              </a:spcBef>
              <a:buFont typeface="Arial" panose="020B0604020202020204" pitchFamily="34" charset="0"/>
              <a:buChar char="•"/>
            </a:pPr>
            <a:r>
              <a:rPr lang="en-US" sz="1400" spc="-730" dirty="0">
                <a:solidFill>
                  <a:srgbClr val="6E6E74"/>
                </a:solidFill>
                <a:latin typeface="Arial MT"/>
                <a:cs typeface="Arial MT"/>
              </a:rPr>
              <a:t> </a:t>
            </a:r>
            <a:r>
              <a:rPr sz="1400" spc="50" dirty="0">
                <a:solidFill>
                  <a:srgbClr val="252525"/>
                </a:solidFill>
                <a:latin typeface="Cambria"/>
                <a:cs typeface="Cambria"/>
              </a:rPr>
              <a:t>Numbers</a:t>
            </a:r>
            <a:endParaRPr sz="1400" dirty="0">
              <a:latin typeface="Cambria"/>
              <a:cs typeface="Cambria"/>
            </a:endParaRPr>
          </a:p>
          <a:p>
            <a:pPr marL="572770" indent="-285750" algn="just">
              <a:lnSpc>
                <a:spcPct val="100000"/>
              </a:lnSpc>
              <a:spcBef>
                <a:spcPts val="830"/>
              </a:spcBef>
              <a:buFont typeface="Arial" panose="020B0604020202020204" pitchFamily="34" charset="0"/>
              <a:buChar char="•"/>
            </a:pPr>
            <a:r>
              <a:rPr lang="en-US" sz="1400" spc="-730" dirty="0">
                <a:solidFill>
                  <a:srgbClr val="6E6E74"/>
                </a:solidFill>
                <a:latin typeface="Arial MT"/>
                <a:cs typeface="Arial MT"/>
              </a:rPr>
              <a:t> </a:t>
            </a:r>
            <a:r>
              <a:rPr sz="1400" spc="45" dirty="0">
                <a:solidFill>
                  <a:srgbClr val="252525"/>
                </a:solidFill>
                <a:latin typeface="Cambria"/>
                <a:cs typeface="Cambria"/>
              </a:rPr>
              <a:t>Text</a:t>
            </a:r>
            <a:endParaRPr sz="1400" dirty="0">
              <a:latin typeface="Cambria"/>
              <a:cs typeface="Cambria"/>
            </a:endParaRPr>
          </a:p>
          <a:p>
            <a:pPr marL="572770" indent="-285750">
              <a:lnSpc>
                <a:spcPct val="100000"/>
              </a:lnSpc>
              <a:spcBef>
                <a:spcPts val="840"/>
              </a:spcBef>
              <a:buFont typeface="Arial" panose="020B0604020202020204" pitchFamily="34" charset="0"/>
              <a:buChar char="•"/>
            </a:pPr>
            <a:r>
              <a:rPr lang="en-US" sz="1400" spc="-730" dirty="0">
                <a:solidFill>
                  <a:srgbClr val="6E6E74"/>
                </a:solidFill>
                <a:latin typeface="Arial MT"/>
                <a:cs typeface="Arial MT"/>
              </a:rPr>
              <a:t> </a:t>
            </a:r>
            <a:r>
              <a:rPr sz="1400" spc="60" dirty="0">
                <a:solidFill>
                  <a:srgbClr val="252525"/>
                </a:solidFill>
                <a:latin typeface="Cambria"/>
                <a:cs typeface="Cambria"/>
              </a:rPr>
              <a:t>Images</a:t>
            </a:r>
            <a:endParaRPr sz="1400" dirty="0">
              <a:latin typeface="Cambria"/>
              <a:cs typeface="Cambria"/>
            </a:endParaRPr>
          </a:p>
          <a:p>
            <a:pPr marL="572770" indent="-285750">
              <a:lnSpc>
                <a:spcPct val="100000"/>
              </a:lnSpc>
              <a:spcBef>
                <a:spcPts val="830"/>
              </a:spcBef>
              <a:buFont typeface="Arial" panose="020B0604020202020204" pitchFamily="34" charset="0"/>
              <a:buChar char="•"/>
            </a:pPr>
            <a:r>
              <a:rPr lang="en-US" sz="1400" spc="-730" dirty="0">
                <a:solidFill>
                  <a:srgbClr val="6E6E74"/>
                </a:solidFill>
                <a:latin typeface="Arial MT"/>
                <a:cs typeface="Arial MT"/>
              </a:rPr>
              <a:t> </a:t>
            </a:r>
            <a:r>
              <a:rPr sz="1400" spc="40" dirty="0">
                <a:solidFill>
                  <a:srgbClr val="252525"/>
                </a:solidFill>
                <a:latin typeface="Cambria"/>
                <a:cs typeface="Cambria"/>
              </a:rPr>
              <a:t>Speech</a:t>
            </a:r>
            <a:endParaRPr sz="1400" dirty="0">
              <a:latin typeface="Cambria"/>
              <a:cs typeface="Cambria"/>
            </a:endParaRPr>
          </a:p>
          <a:p>
            <a:pPr marL="572770" indent="-285750">
              <a:lnSpc>
                <a:spcPct val="100000"/>
              </a:lnSpc>
              <a:spcBef>
                <a:spcPts val="825"/>
              </a:spcBef>
              <a:buFont typeface="Arial" panose="020B0604020202020204" pitchFamily="34" charset="0"/>
              <a:buChar char="•"/>
            </a:pPr>
            <a:r>
              <a:rPr lang="en-US" sz="1400" spc="-730" dirty="0">
                <a:solidFill>
                  <a:srgbClr val="6E6E74"/>
                </a:solidFill>
                <a:latin typeface="Arial MT"/>
                <a:cs typeface="Arial MT"/>
              </a:rPr>
              <a:t> </a:t>
            </a:r>
            <a:r>
              <a:rPr sz="1400" spc="-20" dirty="0">
                <a:solidFill>
                  <a:srgbClr val="252525"/>
                </a:solidFill>
                <a:latin typeface="Cambria"/>
                <a:cs typeface="Cambria"/>
              </a:rPr>
              <a:t>etc.</a:t>
            </a:r>
            <a:endParaRPr sz="1400" dirty="0">
              <a:latin typeface="Cambria"/>
              <a:cs typeface="Cambria"/>
            </a:endParaRPr>
          </a:p>
          <a:p>
            <a:pPr marL="194945" indent="-182245">
              <a:lnSpc>
                <a:spcPct val="100000"/>
              </a:lnSpc>
              <a:spcBef>
                <a:spcPts val="905"/>
              </a:spcBef>
              <a:buClr>
                <a:srgbClr val="6E6E74"/>
              </a:buClr>
              <a:buSzPct val="78125"/>
              <a:buFont typeface="Wingdings"/>
              <a:buChar char=""/>
              <a:tabLst>
                <a:tab pos="194945" algn="l"/>
              </a:tabLst>
            </a:pPr>
            <a:r>
              <a:rPr sz="1600" b="1" spc="100" dirty="0">
                <a:latin typeface="Cambria"/>
                <a:cs typeface="Cambria"/>
              </a:rPr>
              <a:t>Examples:</a:t>
            </a:r>
            <a:endParaRPr sz="1600" dirty="0">
              <a:latin typeface="Cambria"/>
              <a:cs typeface="Cambria"/>
            </a:endParaRPr>
          </a:p>
          <a:p>
            <a:pPr marL="469265" lvl="1" indent="-182245">
              <a:lnSpc>
                <a:spcPct val="100000"/>
              </a:lnSpc>
              <a:spcBef>
                <a:spcPts val="509"/>
              </a:spcBef>
              <a:buClr>
                <a:srgbClr val="6E6E74"/>
              </a:buClr>
              <a:buFont typeface="Wingdings"/>
              <a:buChar char=""/>
              <a:tabLst>
                <a:tab pos="469265" algn="l"/>
              </a:tabLst>
            </a:pPr>
            <a:r>
              <a:rPr sz="1600" spc="95" dirty="0">
                <a:solidFill>
                  <a:srgbClr val="252525"/>
                </a:solidFill>
                <a:latin typeface="Cambria"/>
                <a:cs typeface="Cambria"/>
              </a:rPr>
              <a:t>Yes,</a:t>
            </a:r>
            <a:r>
              <a:rPr sz="1600" spc="100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600" spc="95" dirty="0">
                <a:solidFill>
                  <a:srgbClr val="252525"/>
                </a:solidFill>
                <a:latin typeface="Cambria"/>
                <a:cs typeface="Cambria"/>
              </a:rPr>
              <a:t>Yes,</a:t>
            </a:r>
            <a:r>
              <a:rPr sz="1600" spc="100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600" spc="90" dirty="0">
                <a:solidFill>
                  <a:srgbClr val="252525"/>
                </a:solidFill>
                <a:latin typeface="Cambria"/>
                <a:cs typeface="Cambria"/>
              </a:rPr>
              <a:t>No,</a:t>
            </a:r>
            <a:r>
              <a:rPr sz="1600" spc="110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600" spc="95" dirty="0">
                <a:solidFill>
                  <a:srgbClr val="252525"/>
                </a:solidFill>
                <a:latin typeface="Cambria"/>
                <a:cs typeface="Cambria"/>
              </a:rPr>
              <a:t>Yes, </a:t>
            </a:r>
            <a:r>
              <a:rPr sz="1600" spc="90" dirty="0">
                <a:solidFill>
                  <a:srgbClr val="252525"/>
                </a:solidFill>
                <a:latin typeface="Cambria"/>
                <a:cs typeface="Cambria"/>
              </a:rPr>
              <a:t>No,</a:t>
            </a:r>
            <a:r>
              <a:rPr sz="1600" spc="114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600" spc="95" dirty="0">
                <a:solidFill>
                  <a:srgbClr val="252525"/>
                </a:solidFill>
                <a:latin typeface="Cambria"/>
                <a:cs typeface="Cambria"/>
              </a:rPr>
              <a:t>Yes, </a:t>
            </a:r>
            <a:r>
              <a:rPr sz="1600" spc="90" dirty="0">
                <a:solidFill>
                  <a:srgbClr val="252525"/>
                </a:solidFill>
                <a:latin typeface="Cambria"/>
                <a:cs typeface="Cambria"/>
              </a:rPr>
              <a:t>No,</a:t>
            </a:r>
            <a:r>
              <a:rPr sz="1600" spc="110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600" spc="65" dirty="0">
                <a:solidFill>
                  <a:srgbClr val="252525"/>
                </a:solidFill>
                <a:latin typeface="Cambria"/>
                <a:cs typeface="Cambria"/>
              </a:rPr>
              <a:t>Yes</a:t>
            </a:r>
            <a:endParaRPr sz="1600" dirty="0">
              <a:latin typeface="Cambria"/>
              <a:cs typeface="Cambria"/>
            </a:endParaRPr>
          </a:p>
          <a:p>
            <a:pPr marL="469265" lvl="1" indent="-182245">
              <a:lnSpc>
                <a:spcPct val="100000"/>
              </a:lnSpc>
              <a:spcBef>
                <a:spcPts val="610"/>
              </a:spcBef>
              <a:buClr>
                <a:srgbClr val="6E6E74"/>
              </a:buClr>
              <a:buFont typeface="Wingdings"/>
              <a:buChar char=""/>
              <a:tabLst>
                <a:tab pos="469265" algn="l"/>
              </a:tabLst>
            </a:pPr>
            <a:r>
              <a:rPr sz="1600" dirty="0">
                <a:solidFill>
                  <a:srgbClr val="252525"/>
                </a:solidFill>
                <a:latin typeface="Cambria"/>
                <a:cs typeface="Cambria"/>
              </a:rPr>
              <a:t>42,</a:t>
            </a:r>
            <a:r>
              <a:rPr sz="1600" spc="215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600" dirty="0">
                <a:solidFill>
                  <a:srgbClr val="252525"/>
                </a:solidFill>
                <a:latin typeface="Cambria"/>
                <a:cs typeface="Cambria"/>
              </a:rPr>
              <a:t>63,</a:t>
            </a:r>
            <a:r>
              <a:rPr sz="1600" spc="220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600" dirty="0">
                <a:solidFill>
                  <a:srgbClr val="252525"/>
                </a:solidFill>
                <a:latin typeface="Cambria"/>
                <a:cs typeface="Cambria"/>
              </a:rPr>
              <a:t>96,</a:t>
            </a:r>
            <a:r>
              <a:rPr sz="1600" spc="220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600" dirty="0">
                <a:solidFill>
                  <a:srgbClr val="252525"/>
                </a:solidFill>
                <a:latin typeface="Cambria"/>
                <a:cs typeface="Cambria"/>
              </a:rPr>
              <a:t>74,</a:t>
            </a:r>
            <a:r>
              <a:rPr sz="1600" spc="215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600" dirty="0">
                <a:solidFill>
                  <a:srgbClr val="252525"/>
                </a:solidFill>
                <a:latin typeface="Cambria"/>
                <a:cs typeface="Cambria"/>
              </a:rPr>
              <a:t>56,</a:t>
            </a:r>
            <a:r>
              <a:rPr sz="1600" spc="220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600" spc="-25" dirty="0">
                <a:solidFill>
                  <a:srgbClr val="252525"/>
                </a:solidFill>
                <a:latin typeface="Cambria"/>
                <a:cs typeface="Cambria"/>
              </a:rPr>
              <a:t>86</a:t>
            </a:r>
            <a:endParaRPr sz="1600" dirty="0">
              <a:latin typeface="Cambria"/>
              <a:cs typeface="Cambria"/>
            </a:endParaRPr>
          </a:p>
          <a:p>
            <a:pPr marL="469900" marR="7620" lvl="1" indent="-182880">
              <a:lnSpc>
                <a:spcPts val="1720"/>
              </a:lnSpc>
              <a:spcBef>
                <a:spcPts val="835"/>
              </a:spcBef>
              <a:buClr>
                <a:srgbClr val="6E6E74"/>
              </a:buClr>
              <a:buFont typeface="Wingdings"/>
              <a:buChar char=""/>
              <a:tabLst>
                <a:tab pos="469900" algn="l"/>
              </a:tabLst>
            </a:pPr>
            <a:r>
              <a:rPr sz="1600" spc="60" dirty="0">
                <a:solidFill>
                  <a:srgbClr val="252525"/>
                </a:solidFill>
                <a:latin typeface="Cambria"/>
                <a:cs typeface="Cambria"/>
              </a:rPr>
              <a:t>None</a:t>
            </a:r>
            <a:r>
              <a:rPr sz="1600" spc="260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600" dirty="0">
                <a:solidFill>
                  <a:srgbClr val="252525"/>
                </a:solidFill>
                <a:latin typeface="Cambria"/>
                <a:cs typeface="Cambria"/>
              </a:rPr>
              <a:t>of</a:t>
            </a:r>
            <a:r>
              <a:rPr sz="1600" spc="260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600" spc="55" dirty="0">
                <a:solidFill>
                  <a:srgbClr val="252525"/>
                </a:solidFill>
                <a:latin typeface="Cambria"/>
                <a:cs typeface="Cambria"/>
              </a:rPr>
              <a:t>the</a:t>
            </a:r>
            <a:r>
              <a:rPr sz="1600" spc="275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600" dirty="0">
                <a:solidFill>
                  <a:srgbClr val="252525"/>
                </a:solidFill>
                <a:latin typeface="Cambria"/>
                <a:cs typeface="Cambria"/>
              </a:rPr>
              <a:t>above</a:t>
            </a:r>
            <a:r>
              <a:rPr sz="1600" spc="270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600" spc="70" dirty="0">
                <a:solidFill>
                  <a:srgbClr val="252525"/>
                </a:solidFill>
                <a:latin typeface="Cambria"/>
                <a:cs typeface="Cambria"/>
              </a:rPr>
              <a:t>data</a:t>
            </a:r>
            <a:r>
              <a:rPr sz="1600" spc="270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600" dirty="0">
                <a:solidFill>
                  <a:srgbClr val="252525"/>
                </a:solidFill>
                <a:latin typeface="Cambria"/>
                <a:cs typeface="Cambria"/>
              </a:rPr>
              <a:t>sets</a:t>
            </a:r>
            <a:r>
              <a:rPr sz="1600" spc="265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600" spc="55" dirty="0">
                <a:solidFill>
                  <a:srgbClr val="252525"/>
                </a:solidFill>
                <a:latin typeface="Cambria"/>
                <a:cs typeface="Cambria"/>
              </a:rPr>
              <a:t>have</a:t>
            </a:r>
            <a:r>
              <a:rPr sz="1600" spc="270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600" spc="70" dirty="0">
                <a:solidFill>
                  <a:srgbClr val="252525"/>
                </a:solidFill>
                <a:latin typeface="Cambria"/>
                <a:cs typeface="Cambria"/>
              </a:rPr>
              <a:t>any</a:t>
            </a:r>
            <a:r>
              <a:rPr sz="1600" spc="270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600" spc="65" dirty="0">
                <a:solidFill>
                  <a:srgbClr val="252525"/>
                </a:solidFill>
                <a:latin typeface="Cambria"/>
                <a:cs typeface="Cambria"/>
              </a:rPr>
              <a:t>meaning</a:t>
            </a:r>
            <a:r>
              <a:rPr sz="1600" spc="265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600" spc="65" dirty="0">
                <a:solidFill>
                  <a:srgbClr val="252525"/>
                </a:solidFill>
                <a:latin typeface="Cambria"/>
                <a:cs typeface="Cambria"/>
              </a:rPr>
              <a:t>until</a:t>
            </a:r>
            <a:r>
              <a:rPr sz="1600" spc="270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600" spc="50" dirty="0">
                <a:solidFill>
                  <a:srgbClr val="252525"/>
                </a:solidFill>
                <a:latin typeface="Cambria"/>
                <a:cs typeface="Cambria"/>
              </a:rPr>
              <a:t>they</a:t>
            </a:r>
            <a:r>
              <a:rPr sz="1600" spc="270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600" spc="25" dirty="0">
                <a:solidFill>
                  <a:srgbClr val="252525"/>
                </a:solidFill>
                <a:latin typeface="Cambria"/>
                <a:cs typeface="Cambria"/>
              </a:rPr>
              <a:t>are </a:t>
            </a:r>
            <a:r>
              <a:rPr sz="1600" spc="50" dirty="0">
                <a:solidFill>
                  <a:srgbClr val="252525"/>
                </a:solidFill>
                <a:latin typeface="Cambria"/>
                <a:cs typeface="Cambria"/>
              </a:rPr>
              <a:t>given</a:t>
            </a:r>
            <a:r>
              <a:rPr sz="1600" spc="140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600" spc="90" dirty="0">
                <a:solidFill>
                  <a:srgbClr val="252525"/>
                </a:solidFill>
                <a:latin typeface="Cambria"/>
                <a:cs typeface="Cambria"/>
              </a:rPr>
              <a:t>a</a:t>
            </a:r>
            <a:r>
              <a:rPr sz="1600" spc="114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600" b="1" spc="200" dirty="0">
                <a:solidFill>
                  <a:srgbClr val="252525"/>
                </a:solidFill>
                <a:latin typeface="Cambria"/>
                <a:cs typeface="Cambria"/>
              </a:rPr>
              <a:t>CONTEXT</a:t>
            </a:r>
            <a:r>
              <a:rPr sz="1600" b="1" spc="145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600" spc="65" dirty="0">
                <a:solidFill>
                  <a:srgbClr val="252525"/>
                </a:solidFill>
                <a:latin typeface="Cambria"/>
                <a:cs typeface="Cambria"/>
              </a:rPr>
              <a:t>and</a:t>
            </a:r>
            <a:r>
              <a:rPr sz="1600" spc="135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600" b="1" spc="240" dirty="0">
                <a:solidFill>
                  <a:srgbClr val="252525"/>
                </a:solidFill>
                <a:latin typeface="Cambria"/>
                <a:cs typeface="Cambria"/>
              </a:rPr>
              <a:t>PROCESSED</a:t>
            </a:r>
            <a:r>
              <a:rPr sz="1600" b="1" spc="150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600" dirty="0">
                <a:solidFill>
                  <a:srgbClr val="252525"/>
                </a:solidFill>
                <a:latin typeface="Cambria"/>
                <a:cs typeface="Cambria"/>
              </a:rPr>
              <a:t>into</a:t>
            </a:r>
            <a:r>
              <a:rPr sz="1600" spc="140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600" spc="90" dirty="0">
                <a:solidFill>
                  <a:srgbClr val="252525"/>
                </a:solidFill>
                <a:latin typeface="Cambria"/>
                <a:cs typeface="Cambria"/>
              </a:rPr>
              <a:t>a</a:t>
            </a:r>
            <a:r>
              <a:rPr sz="1600" spc="120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600" spc="45" dirty="0">
                <a:solidFill>
                  <a:srgbClr val="252525"/>
                </a:solidFill>
                <a:latin typeface="Cambria"/>
                <a:cs typeface="Cambria"/>
              </a:rPr>
              <a:t>useable</a:t>
            </a:r>
            <a:r>
              <a:rPr sz="1600" spc="114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600" spc="-20" dirty="0">
                <a:solidFill>
                  <a:srgbClr val="252525"/>
                </a:solidFill>
                <a:latin typeface="Cambria"/>
                <a:cs typeface="Cambria"/>
              </a:rPr>
              <a:t>form</a:t>
            </a:r>
            <a:endParaRPr sz="1600" dirty="0">
              <a:latin typeface="Cambria"/>
              <a:cs typeface="Cambria"/>
            </a:endParaRPr>
          </a:p>
          <a:p>
            <a:pPr marL="194945" marR="5080" indent="-182880" algn="just">
              <a:lnSpc>
                <a:spcPct val="95100"/>
              </a:lnSpc>
              <a:spcBef>
                <a:spcPts val="775"/>
              </a:spcBef>
              <a:buClr>
                <a:srgbClr val="6E6E74"/>
              </a:buClr>
              <a:buSzPct val="78125"/>
              <a:buFont typeface="Wingdings"/>
              <a:buChar char=""/>
              <a:tabLst>
                <a:tab pos="194945" algn="l"/>
              </a:tabLst>
            </a:pPr>
            <a:r>
              <a:rPr sz="1600" spc="55" dirty="0">
                <a:latin typeface="Cambria"/>
                <a:cs typeface="Cambria"/>
              </a:rPr>
              <a:t>Information</a:t>
            </a:r>
            <a:r>
              <a:rPr sz="1600" spc="235" dirty="0">
                <a:latin typeface="Cambria"/>
                <a:cs typeface="Cambria"/>
              </a:rPr>
              <a:t>  </a:t>
            </a:r>
            <a:r>
              <a:rPr sz="1600" spc="55" dirty="0">
                <a:latin typeface="Cambria"/>
                <a:cs typeface="Cambria"/>
              </a:rPr>
              <a:t>is</a:t>
            </a:r>
            <a:r>
              <a:rPr sz="1600" spc="225" dirty="0">
                <a:latin typeface="Cambria"/>
                <a:cs typeface="Cambria"/>
              </a:rPr>
              <a:t>  </a:t>
            </a:r>
            <a:r>
              <a:rPr sz="1600" spc="80" dirty="0">
                <a:latin typeface="Cambria"/>
                <a:cs typeface="Cambria"/>
              </a:rPr>
              <a:t>data</a:t>
            </a:r>
            <a:r>
              <a:rPr sz="1600" spc="229" dirty="0">
                <a:latin typeface="Cambria"/>
                <a:cs typeface="Cambria"/>
              </a:rPr>
              <a:t>  </a:t>
            </a:r>
            <a:r>
              <a:rPr sz="1600" spc="90" dirty="0">
                <a:latin typeface="Cambria"/>
                <a:cs typeface="Cambria"/>
              </a:rPr>
              <a:t>that</a:t>
            </a:r>
            <a:r>
              <a:rPr sz="1600" spc="229" dirty="0">
                <a:latin typeface="Cambria"/>
                <a:cs typeface="Cambria"/>
              </a:rPr>
              <a:t>  </a:t>
            </a:r>
            <a:r>
              <a:rPr sz="1600" spc="80" dirty="0">
                <a:latin typeface="Cambria"/>
                <a:cs typeface="Cambria"/>
              </a:rPr>
              <a:t>has</a:t>
            </a:r>
            <a:r>
              <a:rPr sz="1600" spc="229" dirty="0">
                <a:latin typeface="Cambria"/>
                <a:cs typeface="Cambria"/>
              </a:rPr>
              <a:t>  </a:t>
            </a:r>
            <a:r>
              <a:rPr sz="1600" dirty="0">
                <a:latin typeface="Cambria"/>
                <a:cs typeface="Cambria"/>
              </a:rPr>
              <a:t>been</a:t>
            </a:r>
            <a:r>
              <a:rPr sz="1600" spc="229" dirty="0">
                <a:latin typeface="Cambria"/>
                <a:cs typeface="Cambria"/>
              </a:rPr>
              <a:t>  </a:t>
            </a:r>
            <a:r>
              <a:rPr sz="1600" dirty="0">
                <a:latin typeface="Cambria"/>
                <a:cs typeface="Cambria"/>
              </a:rPr>
              <a:t>processed,</a:t>
            </a:r>
            <a:r>
              <a:rPr sz="1600" spc="235" dirty="0">
                <a:latin typeface="Cambria"/>
                <a:cs typeface="Cambria"/>
              </a:rPr>
              <a:t>  </a:t>
            </a:r>
            <a:r>
              <a:rPr sz="1600" spc="50" dirty="0">
                <a:latin typeface="Cambria"/>
                <a:cs typeface="Cambria"/>
              </a:rPr>
              <a:t>organized,</a:t>
            </a:r>
            <a:r>
              <a:rPr sz="1600" spc="245" dirty="0">
                <a:latin typeface="Cambria"/>
                <a:cs typeface="Cambria"/>
              </a:rPr>
              <a:t>  </a:t>
            </a:r>
            <a:r>
              <a:rPr sz="1600" spc="-25" dirty="0">
                <a:latin typeface="Cambria"/>
                <a:cs typeface="Cambria"/>
              </a:rPr>
              <a:t>or </a:t>
            </a:r>
            <a:r>
              <a:rPr sz="1600" spc="60" dirty="0">
                <a:latin typeface="Cambria"/>
                <a:cs typeface="Cambria"/>
              </a:rPr>
              <a:t>structured</a:t>
            </a:r>
            <a:r>
              <a:rPr sz="1600" spc="100" dirty="0">
                <a:latin typeface="Cambria"/>
                <a:cs typeface="Cambria"/>
              </a:rPr>
              <a:t>  </a:t>
            </a:r>
            <a:r>
              <a:rPr sz="1600" spc="70" dirty="0">
                <a:latin typeface="Cambria"/>
                <a:cs typeface="Cambria"/>
              </a:rPr>
              <a:t>in</a:t>
            </a:r>
            <a:r>
              <a:rPr sz="1600" spc="90" dirty="0">
                <a:latin typeface="Cambria"/>
                <a:cs typeface="Cambria"/>
              </a:rPr>
              <a:t>  a</a:t>
            </a:r>
            <a:r>
              <a:rPr sz="1600" spc="95" dirty="0">
                <a:latin typeface="Cambria"/>
                <a:cs typeface="Cambria"/>
              </a:rPr>
              <a:t>  </a:t>
            </a:r>
            <a:r>
              <a:rPr sz="1600" spc="50" dirty="0">
                <a:latin typeface="Cambria"/>
                <a:cs typeface="Cambria"/>
              </a:rPr>
              <a:t>way</a:t>
            </a:r>
            <a:r>
              <a:rPr sz="1600" spc="95" dirty="0">
                <a:latin typeface="Cambria"/>
                <a:cs typeface="Cambria"/>
              </a:rPr>
              <a:t>  </a:t>
            </a:r>
            <a:r>
              <a:rPr sz="1600" spc="90" dirty="0">
                <a:latin typeface="Cambria"/>
                <a:cs typeface="Cambria"/>
              </a:rPr>
              <a:t>that</a:t>
            </a:r>
            <a:r>
              <a:rPr sz="1600" spc="105" dirty="0">
                <a:latin typeface="Cambria"/>
                <a:cs typeface="Cambria"/>
              </a:rPr>
              <a:t>  </a:t>
            </a:r>
            <a:r>
              <a:rPr sz="1600" spc="75" dirty="0">
                <a:latin typeface="Cambria"/>
                <a:cs typeface="Cambria"/>
              </a:rPr>
              <a:t>makes</a:t>
            </a:r>
            <a:r>
              <a:rPr sz="1600" spc="100" dirty="0">
                <a:latin typeface="Cambria"/>
                <a:cs typeface="Cambria"/>
              </a:rPr>
              <a:t>  </a:t>
            </a:r>
            <a:r>
              <a:rPr sz="1600" spc="65" dirty="0">
                <a:latin typeface="Cambria"/>
                <a:cs typeface="Cambria"/>
              </a:rPr>
              <a:t>it</a:t>
            </a:r>
            <a:r>
              <a:rPr sz="1600" spc="95" dirty="0">
                <a:latin typeface="Cambria"/>
                <a:cs typeface="Cambria"/>
              </a:rPr>
              <a:t>  </a:t>
            </a:r>
            <a:r>
              <a:rPr sz="1600" spc="75" dirty="0">
                <a:latin typeface="Cambria"/>
                <a:cs typeface="Cambria"/>
              </a:rPr>
              <a:t>meaningful,</a:t>
            </a:r>
            <a:r>
              <a:rPr sz="1600" spc="100" dirty="0">
                <a:latin typeface="Cambria"/>
                <a:cs typeface="Cambria"/>
              </a:rPr>
              <a:t>  </a:t>
            </a:r>
            <a:r>
              <a:rPr sz="1600" spc="65" dirty="0">
                <a:latin typeface="Cambria"/>
                <a:cs typeface="Cambria"/>
              </a:rPr>
              <a:t>valuable</a:t>
            </a:r>
            <a:r>
              <a:rPr sz="1600" spc="105" dirty="0">
                <a:latin typeface="Cambria"/>
                <a:cs typeface="Cambria"/>
              </a:rPr>
              <a:t>  </a:t>
            </a:r>
            <a:r>
              <a:rPr sz="1600" spc="40" dirty="0">
                <a:latin typeface="Cambria"/>
                <a:cs typeface="Cambria"/>
              </a:rPr>
              <a:t>and </a:t>
            </a:r>
            <a:r>
              <a:rPr sz="1600" spc="60" dirty="0">
                <a:latin typeface="Cambria"/>
                <a:cs typeface="Cambria"/>
              </a:rPr>
              <a:t>useful</a:t>
            </a:r>
            <a:r>
              <a:rPr sz="1800" spc="60" dirty="0">
                <a:latin typeface="Cambria"/>
                <a:cs typeface="Cambria"/>
              </a:rPr>
              <a:t>.</a:t>
            </a:r>
            <a:endParaRPr sz="1800" dirty="0">
              <a:latin typeface="Cambria"/>
              <a:cs typeface="Cambria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7325868" y="188976"/>
            <a:ext cx="3721735" cy="3921760"/>
            <a:chOff x="7325868" y="188976"/>
            <a:chExt cx="3721735" cy="392176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325868" y="188976"/>
              <a:ext cx="3721608" cy="180898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325868" y="2040636"/>
              <a:ext cx="3628644" cy="2069592"/>
            </a:xfrm>
            <a:prstGeom prst="rect">
              <a:avLst/>
            </a:prstGeom>
          </p:spPr>
        </p:pic>
      </p:grp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331959" y="4195428"/>
            <a:ext cx="3813110" cy="252086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6F1254B-D0D3-2FCA-8ADA-254B864621CC}"/>
              </a:ext>
            </a:extLst>
          </p:cNvPr>
          <p:cNvSpPr/>
          <p:nvPr/>
        </p:nvSpPr>
        <p:spPr>
          <a:xfrm>
            <a:off x="11353800" y="6002808"/>
            <a:ext cx="762000" cy="778992"/>
          </a:xfrm>
          <a:prstGeom prst="rect">
            <a:avLst/>
          </a:prstGeom>
          <a:solidFill>
            <a:srgbClr val="353537"/>
          </a:solidFill>
          <a:ln>
            <a:solidFill>
              <a:srgbClr val="35353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34467" y="745007"/>
            <a:ext cx="6870700" cy="2698750"/>
          </a:xfrm>
          <a:prstGeom prst="rect">
            <a:avLst/>
          </a:prstGeom>
        </p:spPr>
        <p:txBody>
          <a:bodyPr vert="horz" wrap="square" lIns="0" tIns="641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05"/>
              </a:spcBef>
            </a:pPr>
            <a:r>
              <a:rPr sz="2000" b="1" spc="170" dirty="0">
                <a:latin typeface="Cambria"/>
                <a:cs typeface="Cambria"/>
              </a:rPr>
              <a:t>Box</a:t>
            </a:r>
            <a:r>
              <a:rPr sz="2000" b="1" spc="190" dirty="0">
                <a:latin typeface="Cambria"/>
                <a:cs typeface="Cambria"/>
              </a:rPr>
              <a:t> </a:t>
            </a:r>
            <a:r>
              <a:rPr sz="2000" b="1" spc="150" dirty="0">
                <a:latin typeface="Cambria"/>
                <a:cs typeface="Cambria"/>
              </a:rPr>
              <a:t>Plot</a:t>
            </a:r>
            <a:r>
              <a:rPr sz="2000" b="1" spc="170" dirty="0">
                <a:latin typeface="Cambria"/>
                <a:cs typeface="Cambria"/>
              </a:rPr>
              <a:t> </a:t>
            </a:r>
            <a:r>
              <a:rPr sz="2000" b="1" dirty="0">
                <a:latin typeface="Cambria"/>
                <a:cs typeface="Cambria"/>
              </a:rPr>
              <a:t>(</a:t>
            </a:r>
            <a:r>
              <a:rPr sz="2000" dirty="0">
                <a:latin typeface="Cambria"/>
                <a:cs typeface="Cambria"/>
              </a:rPr>
              <a:t>box-</a:t>
            </a:r>
            <a:r>
              <a:rPr sz="2000" spc="75" dirty="0">
                <a:latin typeface="Cambria"/>
                <a:cs typeface="Cambria"/>
              </a:rPr>
              <a:t>and-</a:t>
            </a:r>
            <a:r>
              <a:rPr sz="2000" spc="70" dirty="0">
                <a:latin typeface="Cambria"/>
                <a:cs typeface="Cambria"/>
              </a:rPr>
              <a:t>whisker</a:t>
            </a:r>
            <a:r>
              <a:rPr sz="2000" spc="145" dirty="0">
                <a:latin typeface="Cambria"/>
                <a:cs typeface="Cambria"/>
              </a:rPr>
              <a:t> </a:t>
            </a:r>
            <a:r>
              <a:rPr sz="2000" spc="-10" dirty="0">
                <a:latin typeface="Cambria"/>
                <a:cs typeface="Cambria"/>
              </a:rPr>
              <a:t>plot</a:t>
            </a:r>
            <a:r>
              <a:rPr sz="2000" b="1" spc="-10" dirty="0">
                <a:latin typeface="Cambria"/>
                <a:cs typeface="Cambria"/>
              </a:rPr>
              <a:t>)</a:t>
            </a:r>
            <a:endParaRPr sz="2000" dirty="0">
              <a:latin typeface="Cambria"/>
              <a:cs typeface="Cambria"/>
            </a:endParaRPr>
          </a:p>
          <a:p>
            <a:pPr marL="287020" algn="just">
              <a:lnSpc>
                <a:spcPct val="100000"/>
              </a:lnSpc>
              <a:spcBef>
                <a:spcPts val="315"/>
              </a:spcBef>
            </a:pPr>
            <a:r>
              <a:rPr lang="en-US" sz="1600" spc="-835" dirty="0">
                <a:solidFill>
                  <a:srgbClr val="6E6E74"/>
                </a:solidFill>
                <a:latin typeface="Arial MT"/>
                <a:cs typeface="Arial MT"/>
              </a:rPr>
              <a:t> </a:t>
            </a:r>
            <a:r>
              <a:rPr sz="1600" b="1" spc="114" dirty="0">
                <a:solidFill>
                  <a:srgbClr val="252525"/>
                </a:solidFill>
                <a:latin typeface="Cambria"/>
                <a:cs typeface="Cambria"/>
              </a:rPr>
              <a:t>Use</a:t>
            </a:r>
            <a:r>
              <a:rPr sz="1600" b="1" spc="229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600" b="1" spc="100" dirty="0">
                <a:solidFill>
                  <a:srgbClr val="252525"/>
                </a:solidFill>
                <a:latin typeface="Cambria"/>
                <a:cs typeface="Cambria"/>
              </a:rPr>
              <a:t>Case:</a:t>
            </a:r>
            <a:r>
              <a:rPr sz="1600" b="1" spc="245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600" spc="65" dirty="0">
                <a:solidFill>
                  <a:srgbClr val="252525"/>
                </a:solidFill>
                <a:latin typeface="Cambria"/>
                <a:cs typeface="Cambria"/>
              </a:rPr>
              <a:t>Display</a:t>
            </a:r>
            <a:r>
              <a:rPr sz="1600" spc="210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600" spc="55" dirty="0">
                <a:solidFill>
                  <a:srgbClr val="252525"/>
                </a:solidFill>
                <a:latin typeface="Cambria"/>
                <a:cs typeface="Cambria"/>
              </a:rPr>
              <a:t>the</a:t>
            </a:r>
            <a:r>
              <a:rPr sz="1600" spc="200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600" dirty="0">
                <a:solidFill>
                  <a:srgbClr val="252525"/>
                </a:solidFill>
                <a:latin typeface="Cambria"/>
                <a:cs typeface="Cambria"/>
              </a:rPr>
              <a:t>distribution</a:t>
            </a:r>
            <a:r>
              <a:rPr sz="1600" spc="204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600" spc="65" dirty="0">
                <a:solidFill>
                  <a:srgbClr val="252525"/>
                </a:solidFill>
                <a:latin typeface="Cambria"/>
                <a:cs typeface="Cambria"/>
              </a:rPr>
              <a:t>and</a:t>
            </a:r>
            <a:r>
              <a:rPr sz="1600" spc="190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600" dirty="0">
                <a:solidFill>
                  <a:srgbClr val="252525"/>
                </a:solidFill>
                <a:latin typeface="Cambria"/>
                <a:cs typeface="Cambria"/>
              </a:rPr>
              <a:t>outliers</a:t>
            </a:r>
            <a:r>
              <a:rPr sz="1600" spc="190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600" dirty="0">
                <a:solidFill>
                  <a:srgbClr val="252525"/>
                </a:solidFill>
                <a:latin typeface="Cambria"/>
                <a:cs typeface="Cambria"/>
              </a:rPr>
              <a:t>of</a:t>
            </a:r>
            <a:r>
              <a:rPr sz="1600" spc="195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600" spc="65" dirty="0">
                <a:solidFill>
                  <a:srgbClr val="252525"/>
                </a:solidFill>
                <a:latin typeface="Cambria"/>
                <a:cs typeface="Cambria"/>
              </a:rPr>
              <a:t>data.</a:t>
            </a:r>
            <a:endParaRPr sz="1600" dirty="0">
              <a:latin typeface="Cambria"/>
              <a:cs typeface="Cambria"/>
            </a:endParaRPr>
          </a:p>
          <a:p>
            <a:pPr marL="469900" marR="5080" indent="-182880" algn="just">
              <a:lnSpc>
                <a:spcPts val="1510"/>
              </a:lnSpc>
              <a:spcBef>
                <a:spcPts val="630"/>
              </a:spcBef>
            </a:pPr>
            <a:r>
              <a:rPr lang="en-US" sz="1400" spc="-730" dirty="0">
                <a:solidFill>
                  <a:srgbClr val="6E6E74"/>
                </a:solidFill>
                <a:latin typeface="Arial MT"/>
                <a:cs typeface="Arial MT"/>
              </a:rPr>
              <a:t> </a:t>
            </a:r>
            <a:r>
              <a:rPr sz="1400" spc="130" dirty="0">
                <a:solidFill>
                  <a:srgbClr val="252525"/>
                </a:solidFill>
                <a:latin typeface="Cambria"/>
                <a:cs typeface="Cambria"/>
              </a:rPr>
              <a:t>A</a:t>
            </a:r>
            <a:r>
              <a:rPr sz="1400" spc="165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400" spc="10" dirty="0">
                <a:solidFill>
                  <a:srgbClr val="252525"/>
                </a:solidFill>
                <a:latin typeface="Cambria"/>
                <a:cs typeface="Cambria"/>
              </a:rPr>
              <a:t>box</a:t>
            </a:r>
            <a:r>
              <a:rPr sz="1400" spc="160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400" spc="25" dirty="0">
                <a:solidFill>
                  <a:srgbClr val="252525"/>
                </a:solidFill>
                <a:latin typeface="Cambria"/>
                <a:cs typeface="Cambria"/>
              </a:rPr>
              <a:t>plot</a:t>
            </a:r>
            <a:r>
              <a:rPr sz="1400" spc="155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400" spc="45" dirty="0">
                <a:solidFill>
                  <a:srgbClr val="252525"/>
                </a:solidFill>
                <a:latin typeface="Cambria"/>
                <a:cs typeface="Cambria"/>
              </a:rPr>
              <a:t>is</a:t>
            </a:r>
            <a:r>
              <a:rPr sz="1400" spc="160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400" spc="85" dirty="0">
                <a:solidFill>
                  <a:srgbClr val="252525"/>
                </a:solidFill>
                <a:latin typeface="Cambria"/>
                <a:cs typeface="Cambria"/>
              </a:rPr>
              <a:t>a</a:t>
            </a:r>
            <a:r>
              <a:rPr sz="1400" spc="160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400" spc="65" dirty="0">
                <a:solidFill>
                  <a:srgbClr val="252525"/>
                </a:solidFill>
                <a:latin typeface="Cambria"/>
                <a:cs typeface="Cambria"/>
              </a:rPr>
              <a:t>data</a:t>
            </a:r>
            <a:r>
              <a:rPr sz="1400" spc="160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400" spc="25" dirty="0">
                <a:solidFill>
                  <a:srgbClr val="252525"/>
                </a:solidFill>
                <a:latin typeface="Cambria"/>
                <a:cs typeface="Cambria"/>
              </a:rPr>
              <a:t>plot</a:t>
            </a:r>
            <a:r>
              <a:rPr sz="1400" spc="165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400" spc="35" dirty="0">
                <a:solidFill>
                  <a:srgbClr val="252525"/>
                </a:solidFill>
                <a:latin typeface="Cambria"/>
                <a:cs typeface="Cambria"/>
              </a:rPr>
              <a:t>type</a:t>
            </a:r>
            <a:r>
              <a:rPr sz="1400" spc="165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400" spc="70" dirty="0">
                <a:solidFill>
                  <a:srgbClr val="252525"/>
                </a:solidFill>
                <a:latin typeface="Cambria"/>
                <a:cs typeface="Cambria"/>
              </a:rPr>
              <a:t>that</a:t>
            </a:r>
            <a:r>
              <a:rPr sz="1400" spc="165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400" spc="20" dirty="0">
                <a:solidFill>
                  <a:srgbClr val="252525"/>
                </a:solidFill>
                <a:latin typeface="Cambria"/>
                <a:cs typeface="Cambria"/>
              </a:rPr>
              <a:t>shows</a:t>
            </a:r>
            <a:r>
              <a:rPr sz="1400" spc="160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400" spc="85" dirty="0">
                <a:solidFill>
                  <a:srgbClr val="252525"/>
                </a:solidFill>
                <a:latin typeface="Cambria"/>
                <a:cs typeface="Cambria"/>
              </a:rPr>
              <a:t>a</a:t>
            </a:r>
            <a:r>
              <a:rPr sz="1400" spc="160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400" spc="35" dirty="0">
                <a:solidFill>
                  <a:srgbClr val="252525"/>
                </a:solidFill>
                <a:latin typeface="Cambria"/>
                <a:cs typeface="Cambria"/>
              </a:rPr>
              <a:t>set</a:t>
            </a:r>
            <a:r>
              <a:rPr sz="1400" spc="155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400" spc="5" dirty="0">
                <a:solidFill>
                  <a:srgbClr val="252525"/>
                </a:solidFill>
                <a:latin typeface="Cambria"/>
                <a:cs typeface="Cambria"/>
              </a:rPr>
              <a:t>o</a:t>
            </a:r>
            <a:r>
              <a:rPr sz="1400" dirty="0">
                <a:solidFill>
                  <a:srgbClr val="252525"/>
                </a:solidFill>
                <a:latin typeface="Cambria"/>
                <a:cs typeface="Cambria"/>
              </a:rPr>
              <a:t>f</a:t>
            </a:r>
            <a:r>
              <a:rPr sz="1400" spc="145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400" spc="30" dirty="0">
                <a:solidFill>
                  <a:srgbClr val="252525"/>
                </a:solidFill>
                <a:latin typeface="Cambria"/>
                <a:cs typeface="Cambria"/>
              </a:rPr>
              <a:t>five</a:t>
            </a:r>
            <a:r>
              <a:rPr sz="1400" spc="165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400" spc="30" dirty="0">
                <a:solidFill>
                  <a:srgbClr val="252525"/>
                </a:solidFill>
                <a:latin typeface="Cambria"/>
                <a:cs typeface="Cambria"/>
              </a:rPr>
              <a:t>descriptive</a:t>
            </a:r>
            <a:r>
              <a:rPr sz="1400" spc="170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400" spc="50" dirty="0">
                <a:solidFill>
                  <a:srgbClr val="252525"/>
                </a:solidFill>
                <a:latin typeface="Cambria"/>
                <a:cs typeface="Cambria"/>
              </a:rPr>
              <a:t>statistics</a:t>
            </a:r>
            <a:r>
              <a:rPr sz="1400" spc="170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400" spc="-100" dirty="0">
                <a:solidFill>
                  <a:srgbClr val="252525"/>
                </a:solidFill>
                <a:latin typeface="Cambria"/>
                <a:cs typeface="Cambria"/>
              </a:rPr>
              <a:t>of</a:t>
            </a:r>
            <a:r>
              <a:rPr sz="1400" spc="-10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400" spc="50" dirty="0">
                <a:solidFill>
                  <a:srgbClr val="252525"/>
                </a:solidFill>
                <a:latin typeface="Cambria"/>
                <a:cs typeface="Cambria"/>
              </a:rPr>
              <a:t>the</a:t>
            </a:r>
            <a:r>
              <a:rPr sz="1400" spc="360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400" spc="50" dirty="0">
                <a:solidFill>
                  <a:srgbClr val="252525"/>
                </a:solidFill>
                <a:latin typeface="Cambria"/>
                <a:cs typeface="Cambria"/>
              </a:rPr>
              <a:t>data:</a:t>
            </a:r>
            <a:r>
              <a:rPr sz="1400" spc="370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400" spc="45" dirty="0">
                <a:solidFill>
                  <a:srgbClr val="252525"/>
                </a:solidFill>
                <a:latin typeface="Cambria"/>
                <a:cs typeface="Cambria"/>
              </a:rPr>
              <a:t>the</a:t>
            </a:r>
            <a:r>
              <a:rPr sz="1400" spc="355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400" spc="65" dirty="0">
                <a:solidFill>
                  <a:srgbClr val="252525"/>
                </a:solidFill>
                <a:latin typeface="Cambria"/>
                <a:cs typeface="Cambria"/>
              </a:rPr>
              <a:t>minimum</a:t>
            </a:r>
            <a:r>
              <a:rPr sz="1400" spc="360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400" spc="50" dirty="0">
                <a:solidFill>
                  <a:srgbClr val="252525"/>
                </a:solidFill>
                <a:latin typeface="Cambria"/>
                <a:cs typeface="Cambria"/>
              </a:rPr>
              <a:t>and</a:t>
            </a:r>
            <a:r>
              <a:rPr sz="1400" spc="360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400" spc="65" dirty="0">
                <a:solidFill>
                  <a:srgbClr val="252525"/>
                </a:solidFill>
                <a:latin typeface="Cambria"/>
                <a:cs typeface="Cambria"/>
              </a:rPr>
              <a:t>maximum</a:t>
            </a:r>
            <a:r>
              <a:rPr sz="1400" spc="365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400" spc="50" dirty="0">
                <a:solidFill>
                  <a:srgbClr val="252525"/>
                </a:solidFill>
                <a:latin typeface="Cambria"/>
                <a:cs typeface="Cambria"/>
              </a:rPr>
              <a:t>values</a:t>
            </a:r>
            <a:r>
              <a:rPr sz="1400" spc="350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400" spc="30" dirty="0">
                <a:solidFill>
                  <a:srgbClr val="252525"/>
                </a:solidFill>
                <a:latin typeface="Cambria"/>
                <a:cs typeface="Cambria"/>
              </a:rPr>
              <a:t>(excluding</a:t>
            </a:r>
            <a:r>
              <a:rPr sz="1400" spc="350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400" spc="45" dirty="0">
                <a:solidFill>
                  <a:srgbClr val="252525"/>
                </a:solidFill>
                <a:latin typeface="Cambria"/>
                <a:cs typeface="Cambria"/>
              </a:rPr>
              <a:t>the</a:t>
            </a:r>
            <a:r>
              <a:rPr sz="1400" spc="360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400" spc="30" dirty="0">
                <a:solidFill>
                  <a:srgbClr val="252525"/>
                </a:solidFill>
                <a:latin typeface="Cambria"/>
                <a:cs typeface="Cambria"/>
              </a:rPr>
              <a:t>outliers),</a:t>
            </a:r>
            <a:r>
              <a:rPr sz="1400" spc="350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400" spc="50" dirty="0">
                <a:solidFill>
                  <a:srgbClr val="252525"/>
                </a:solidFill>
                <a:latin typeface="Cambria"/>
                <a:cs typeface="Cambria"/>
              </a:rPr>
              <a:t>the</a:t>
            </a:r>
            <a:r>
              <a:rPr sz="1400" spc="5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400" spc="55" dirty="0">
                <a:solidFill>
                  <a:srgbClr val="252525"/>
                </a:solidFill>
                <a:latin typeface="Cambria"/>
                <a:cs typeface="Cambria"/>
              </a:rPr>
              <a:t>median,</a:t>
            </a:r>
            <a:r>
              <a:rPr sz="1400" spc="320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400" spc="60" dirty="0">
                <a:solidFill>
                  <a:srgbClr val="252525"/>
                </a:solidFill>
                <a:latin typeface="Cambria"/>
                <a:cs typeface="Cambria"/>
              </a:rPr>
              <a:t>and</a:t>
            </a:r>
            <a:r>
              <a:rPr sz="1400" spc="315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400" spc="45" dirty="0">
                <a:solidFill>
                  <a:srgbClr val="252525"/>
                </a:solidFill>
                <a:latin typeface="Cambria"/>
                <a:cs typeface="Cambria"/>
              </a:rPr>
              <a:t>the</a:t>
            </a:r>
            <a:r>
              <a:rPr sz="1400" spc="325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400" spc="45" dirty="0">
                <a:solidFill>
                  <a:srgbClr val="252525"/>
                </a:solidFill>
                <a:latin typeface="Cambria"/>
                <a:cs typeface="Cambria"/>
              </a:rPr>
              <a:t>first</a:t>
            </a:r>
            <a:r>
              <a:rPr sz="1400" spc="335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400" spc="50" dirty="0">
                <a:solidFill>
                  <a:srgbClr val="252525"/>
                </a:solidFill>
                <a:latin typeface="Cambria"/>
                <a:cs typeface="Cambria"/>
              </a:rPr>
              <a:t>and</a:t>
            </a:r>
            <a:r>
              <a:rPr sz="1400" spc="315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400" spc="50" dirty="0">
                <a:solidFill>
                  <a:srgbClr val="252525"/>
                </a:solidFill>
                <a:latin typeface="Cambria"/>
                <a:cs typeface="Cambria"/>
              </a:rPr>
              <a:t>third</a:t>
            </a:r>
            <a:r>
              <a:rPr sz="1400" spc="315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400" spc="50" dirty="0">
                <a:solidFill>
                  <a:srgbClr val="252525"/>
                </a:solidFill>
                <a:latin typeface="Cambria"/>
                <a:cs typeface="Cambria"/>
              </a:rPr>
              <a:t>quartiles.</a:t>
            </a:r>
            <a:r>
              <a:rPr sz="1400" spc="320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400" spc="55" dirty="0">
                <a:solidFill>
                  <a:srgbClr val="252525"/>
                </a:solidFill>
                <a:latin typeface="Cambria"/>
                <a:cs typeface="Cambria"/>
              </a:rPr>
              <a:t>Optionally,</a:t>
            </a:r>
            <a:r>
              <a:rPr sz="1400" dirty="0">
                <a:solidFill>
                  <a:srgbClr val="252525"/>
                </a:solidFill>
                <a:latin typeface="Cambria"/>
                <a:cs typeface="Cambria"/>
              </a:rPr>
              <a:t>  </a:t>
            </a:r>
            <a:r>
              <a:rPr sz="1400" spc="60" dirty="0">
                <a:solidFill>
                  <a:srgbClr val="252525"/>
                </a:solidFill>
                <a:latin typeface="Cambria"/>
                <a:cs typeface="Cambria"/>
              </a:rPr>
              <a:t>it</a:t>
            </a:r>
            <a:r>
              <a:rPr sz="1400" spc="335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400" spc="50" dirty="0">
                <a:solidFill>
                  <a:srgbClr val="252525"/>
                </a:solidFill>
                <a:latin typeface="Cambria"/>
                <a:cs typeface="Cambria"/>
              </a:rPr>
              <a:t>can</a:t>
            </a:r>
            <a:r>
              <a:rPr sz="1400" dirty="0">
                <a:solidFill>
                  <a:srgbClr val="252525"/>
                </a:solidFill>
                <a:latin typeface="Cambria"/>
                <a:cs typeface="Cambria"/>
              </a:rPr>
              <a:t>  </a:t>
            </a:r>
            <a:r>
              <a:rPr sz="1400" spc="35" dirty="0">
                <a:solidFill>
                  <a:srgbClr val="252525"/>
                </a:solidFill>
                <a:latin typeface="Cambria"/>
                <a:cs typeface="Cambria"/>
              </a:rPr>
              <a:t>also</a:t>
            </a:r>
            <a:r>
              <a:rPr sz="1400" spc="330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400" spc="15" dirty="0">
                <a:solidFill>
                  <a:srgbClr val="252525"/>
                </a:solidFill>
                <a:latin typeface="Cambria"/>
                <a:cs typeface="Cambria"/>
              </a:rPr>
              <a:t>show</a:t>
            </a:r>
            <a:r>
              <a:rPr sz="1400" dirty="0">
                <a:solidFill>
                  <a:srgbClr val="252525"/>
                </a:solidFill>
                <a:latin typeface="Cambria"/>
                <a:cs typeface="Cambria"/>
              </a:rPr>
              <a:t>  </a:t>
            </a:r>
            <a:r>
              <a:rPr sz="1400" spc="40" dirty="0">
                <a:solidFill>
                  <a:srgbClr val="252525"/>
                </a:solidFill>
                <a:latin typeface="Cambria"/>
                <a:cs typeface="Cambria"/>
              </a:rPr>
              <a:t>the</a:t>
            </a:r>
            <a:r>
              <a:rPr sz="1400" spc="15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400" spc="65" dirty="0">
                <a:solidFill>
                  <a:srgbClr val="252525"/>
                </a:solidFill>
                <a:latin typeface="Cambria"/>
                <a:cs typeface="Cambria"/>
              </a:rPr>
              <a:t>mean</a:t>
            </a:r>
            <a:r>
              <a:rPr sz="1400" spc="55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400" spc="60" dirty="0">
                <a:solidFill>
                  <a:srgbClr val="252525"/>
                </a:solidFill>
                <a:latin typeface="Cambria"/>
                <a:cs typeface="Cambria"/>
              </a:rPr>
              <a:t>value.</a:t>
            </a:r>
            <a:endParaRPr sz="1400" dirty="0">
              <a:latin typeface="Cambria"/>
              <a:cs typeface="Cambria"/>
            </a:endParaRPr>
          </a:p>
          <a:p>
            <a:pPr marL="469900" marR="5080" indent="-182880" algn="just">
              <a:lnSpc>
                <a:spcPts val="1510"/>
              </a:lnSpc>
              <a:spcBef>
                <a:spcPts val="610"/>
              </a:spcBef>
            </a:pPr>
            <a:r>
              <a:rPr lang="en-US" sz="1400" spc="-730" dirty="0">
                <a:solidFill>
                  <a:srgbClr val="6E6E74"/>
                </a:solidFill>
                <a:latin typeface="Arial MT"/>
                <a:cs typeface="Arial MT"/>
              </a:rPr>
              <a:t> </a:t>
            </a:r>
            <a:r>
              <a:rPr sz="1400" spc="50" dirty="0">
                <a:solidFill>
                  <a:srgbClr val="252525"/>
                </a:solidFill>
                <a:latin typeface="Cambria"/>
                <a:cs typeface="Cambria"/>
              </a:rPr>
              <a:t>Interquartile</a:t>
            </a:r>
            <a:r>
              <a:rPr sz="1400" spc="125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400" spc="65" dirty="0">
                <a:solidFill>
                  <a:srgbClr val="252525"/>
                </a:solidFill>
                <a:latin typeface="Cambria"/>
                <a:cs typeface="Cambria"/>
              </a:rPr>
              <a:t>Range</a:t>
            </a:r>
            <a:r>
              <a:rPr sz="1400" spc="114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400" spc="40" dirty="0">
                <a:solidFill>
                  <a:srgbClr val="252525"/>
                </a:solidFill>
                <a:latin typeface="Cambria"/>
                <a:cs typeface="Cambria"/>
              </a:rPr>
              <a:t>(IQR):</a:t>
            </a:r>
            <a:r>
              <a:rPr sz="1400" spc="114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400" spc="60" dirty="0">
                <a:solidFill>
                  <a:srgbClr val="252525"/>
                </a:solidFill>
                <a:latin typeface="Cambria"/>
                <a:cs typeface="Cambria"/>
              </a:rPr>
              <a:t>The</a:t>
            </a:r>
            <a:r>
              <a:rPr sz="1400" spc="114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400" spc="40" dirty="0">
                <a:solidFill>
                  <a:srgbClr val="252525"/>
                </a:solidFill>
                <a:latin typeface="Cambria"/>
                <a:cs typeface="Cambria"/>
              </a:rPr>
              <a:t>distance</a:t>
            </a:r>
            <a:r>
              <a:rPr sz="1400" spc="120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400" spc="20" dirty="0">
                <a:solidFill>
                  <a:srgbClr val="252525"/>
                </a:solidFill>
                <a:latin typeface="Cambria"/>
                <a:cs typeface="Cambria"/>
              </a:rPr>
              <a:t>between</a:t>
            </a:r>
            <a:r>
              <a:rPr sz="1400" spc="110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400" spc="45" dirty="0">
                <a:solidFill>
                  <a:srgbClr val="252525"/>
                </a:solidFill>
                <a:latin typeface="Cambria"/>
                <a:cs typeface="Cambria"/>
              </a:rPr>
              <a:t>the</a:t>
            </a:r>
            <a:r>
              <a:rPr sz="1400" spc="114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400" spc="45" dirty="0">
                <a:solidFill>
                  <a:srgbClr val="252525"/>
                </a:solidFill>
                <a:latin typeface="Cambria"/>
                <a:cs typeface="Cambria"/>
              </a:rPr>
              <a:t>first</a:t>
            </a:r>
            <a:r>
              <a:rPr sz="1400" spc="125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400" spc="50" dirty="0">
                <a:solidFill>
                  <a:srgbClr val="252525"/>
                </a:solidFill>
                <a:latin typeface="Cambria"/>
                <a:cs typeface="Cambria"/>
              </a:rPr>
              <a:t>and</a:t>
            </a:r>
            <a:r>
              <a:rPr sz="1400" spc="105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400" spc="45" dirty="0">
                <a:solidFill>
                  <a:srgbClr val="252525"/>
                </a:solidFill>
                <a:latin typeface="Cambria"/>
                <a:cs typeface="Cambria"/>
              </a:rPr>
              <a:t>third</a:t>
            </a:r>
            <a:r>
              <a:rPr sz="1400" spc="110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400" spc="40" dirty="0">
                <a:solidFill>
                  <a:srgbClr val="252525"/>
                </a:solidFill>
                <a:latin typeface="Cambria"/>
                <a:cs typeface="Cambria"/>
              </a:rPr>
              <a:t>quartiles</a:t>
            </a:r>
            <a:r>
              <a:rPr sz="1400" spc="25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400" spc="30" dirty="0">
                <a:solidFill>
                  <a:srgbClr val="252525"/>
                </a:solidFill>
                <a:latin typeface="Cambria"/>
                <a:cs typeface="Cambria"/>
              </a:rPr>
              <a:t>(Q3</a:t>
            </a:r>
            <a:r>
              <a:rPr sz="1400" spc="60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400" dirty="0">
                <a:solidFill>
                  <a:srgbClr val="252525"/>
                </a:solidFill>
                <a:latin typeface="Cambria"/>
                <a:cs typeface="Cambria"/>
              </a:rPr>
              <a:t>-</a:t>
            </a:r>
            <a:r>
              <a:rPr sz="1400" spc="75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400" spc="45" dirty="0">
                <a:solidFill>
                  <a:srgbClr val="252525"/>
                </a:solidFill>
                <a:latin typeface="Cambria"/>
                <a:cs typeface="Cambria"/>
              </a:rPr>
              <a:t>Q1),</a:t>
            </a:r>
            <a:r>
              <a:rPr sz="1400" spc="55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400" spc="40" dirty="0">
                <a:solidFill>
                  <a:srgbClr val="252525"/>
                </a:solidFill>
                <a:latin typeface="Cambria"/>
                <a:cs typeface="Cambria"/>
              </a:rPr>
              <a:t>representing</a:t>
            </a:r>
            <a:r>
              <a:rPr sz="1400" spc="25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400" spc="50" dirty="0">
                <a:solidFill>
                  <a:srgbClr val="252525"/>
                </a:solidFill>
                <a:latin typeface="Cambria"/>
                <a:cs typeface="Cambria"/>
              </a:rPr>
              <a:t>the</a:t>
            </a:r>
            <a:r>
              <a:rPr sz="1400" spc="70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400" spc="35" dirty="0">
                <a:solidFill>
                  <a:srgbClr val="252525"/>
                </a:solidFill>
                <a:latin typeface="Cambria"/>
                <a:cs typeface="Cambria"/>
              </a:rPr>
              <a:t>spread</a:t>
            </a:r>
            <a:r>
              <a:rPr sz="1400" spc="60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400" spc="5" dirty="0">
                <a:solidFill>
                  <a:srgbClr val="252525"/>
                </a:solidFill>
                <a:latin typeface="Cambria"/>
                <a:cs typeface="Cambria"/>
              </a:rPr>
              <a:t>o</a:t>
            </a:r>
            <a:r>
              <a:rPr sz="1400" dirty="0">
                <a:solidFill>
                  <a:srgbClr val="252525"/>
                </a:solidFill>
                <a:latin typeface="Cambria"/>
                <a:cs typeface="Cambria"/>
              </a:rPr>
              <a:t>f</a:t>
            </a:r>
            <a:r>
              <a:rPr sz="1400" spc="60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400" spc="50" dirty="0">
                <a:solidFill>
                  <a:srgbClr val="252525"/>
                </a:solidFill>
                <a:latin typeface="Cambria"/>
                <a:cs typeface="Cambria"/>
              </a:rPr>
              <a:t>the</a:t>
            </a:r>
            <a:r>
              <a:rPr sz="1400" spc="85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400" spc="40" dirty="0">
                <a:solidFill>
                  <a:srgbClr val="252525"/>
                </a:solidFill>
                <a:latin typeface="Cambria"/>
                <a:cs typeface="Cambria"/>
              </a:rPr>
              <a:t>middle</a:t>
            </a:r>
            <a:r>
              <a:rPr sz="1400" spc="55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400" spc="-35" dirty="0">
                <a:solidFill>
                  <a:srgbClr val="252525"/>
                </a:solidFill>
                <a:latin typeface="Cambria"/>
                <a:cs typeface="Cambria"/>
              </a:rPr>
              <a:t>50%</a:t>
            </a:r>
            <a:r>
              <a:rPr sz="1400" spc="55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400" spc="5" dirty="0">
                <a:solidFill>
                  <a:srgbClr val="252525"/>
                </a:solidFill>
                <a:latin typeface="Cambria"/>
                <a:cs typeface="Cambria"/>
              </a:rPr>
              <a:t>o</a:t>
            </a:r>
            <a:r>
              <a:rPr sz="1400" dirty="0">
                <a:solidFill>
                  <a:srgbClr val="252525"/>
                </a:solidFill>
                <a:latin typeface="Cambria"/>
                <a:cs typeface="Cambria"/>
              </a:rPr>
              <a:t>f</a:t>
            </a:r>
            <a:r>
              <a:rPr sz="1400" spc="60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400" spc="50" dirty="0">
                <a:solidFill>
                  <a:srgbClr val="252525"/>
                </a:solidFill>
                <a:latin typeface="Cambria"/>
                <a:cs typeface="Cambria"/>
              </a:rPr>
              <a:t>the</a:t>
            </a:r>
            <a:r>
              <a:rPr sz="1400" spc="70" dirty="0">
                <a:solidFill>
                  <a:srgbClr val="252525"/>
                </a:solidFill>
                <a:latin typeface="Cambria"/>
                <a:cs typeface="Cambria"/>
              </a:rPr>
              <a:t> data.</a:t>
            </a:r>
            <a:endParaRPr sz="1400" dirty="0">
              <a:latin typeface="Cambria"/>
              <a:cs typeface="Cambria"/>
            </a:endParaRPr>
          </a:p>
          <a:p>
            <a:pPr marL="469900" marR="6985" indent="-182880" algn="just">
              <a:lnSpc>
                <a:spcPts val="1510"/>
              </a:lnSpc>
              <a:spcBef>
                <a:spcPts val="605"/>
              </a:spcBef>
            </a:pPr>
            <a:r>
              <a:rPr lang="en-US" sz="1400" spc="-730" dirty="0">
                <a:solidFill>
                  <a:srgbClr val="6E6E74"/>
                </a:solidFill>
                <a:latin typeface="Arial MT"/>
                <a:cs typeface="Arial MT"/>
              </a:rPr>
              <a:t> </a:t>
            </a:r>
            <a:r>
              <a:rPr sz="1400" spc="55" dirty="0">
                <a:solidFill>
                  <a:srgbClr val="252525"/>
                </a:solidFill>
                <a:latin typeface="Cambria"/>
                <a:cs typeface="Cambria"/>
              </a:rPr>
              <a:t>Outliers:</a:t>
            </a:r>
            <a:r>
              <a:rPr sz="1400" spc="275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400" spc="95" dirty="0">
                <a:solidFill>
                  <a:srgbClr val="252525"/>
                </a:solidFill>
                <a:latin typeface="Cambria"/>
                <a:cs typeface="Cambria"/>
              </a:rPr>
              <a:t>Data</a:t>
            </a:r>
            <a:r>
              <a:rPr sz="1400" spc="254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400" spc="30" dirty="0">
                <a:solidFill>
                  <a:srgbClr val="252525"/>
                </a:solidFill>
                <a:latin typeface="Cambria"/>
                <a:cs typeface="Cambria"/>
              </a:rPr>
              <a:t>points</a:t>
            </a:r>
            <a:r>
              <a:rPr sz="1400" spc="280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400" spc="70" dirty="0">
                <a:solidFill>
                  <a:srgbClr val="252525"/>
                </a:solidFill>
                <a:latin typeface="Cambria"/>
                <a:cs typeface="Cambria"/>
              </a:rPr>
              <a:t>that</a:t>
            </a:r>
            <a:r>
              <a:rPr sz="1400" spc="260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400" spc="60" dirty="0">
                <a:solidFill>
                  <a:srgbClr val="252525"/>
                </a:solidFill>
                <a:latin typeface="Cambria"/>
                <a:cs typeface="Cambria"/>
              </a:rPr>
              <a:t>fall</a:t>
            </a:r>
            <a:r>
              <a:rPr sz="1400" spc="270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400" spc="45" dirty="0">
                <a:solidFill>
                  <a:srgbClr val="252525"/>
                </a:solidFill>
                <a:latin typeface="Cambria"/>
                <a:cs typeface="Cambria"/>
              </a:rPr>
              <a:t>significantly</a:t>
            </a:r>
            <a:r>
              <a:rPr sz="1400" spc="260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400" spc="30" dirty="0">
                <a:solidFill>
                  <a:srgbClr val="252525"/>
                </a:solidFill>
                <a:latin typeface="Cambria"/>
                <a:cs typeface="Cambria"/>
              </a:rPr>
              <a:t>outside</a:t>
            </a:r>
            <a:r>
              <a:rPr sz="1400" spc="275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400" spc="45" dirty="0">
                <a:solidFill>
                  <a:srgbClr val="252525"/>
                </a:solidFill>
                <a:latin typeface="Cambria"/>
                <a:cs typeface="Cambria"/>
              </a:rPr>
              <a:t>the</a:t>
            </a:r>
            <a:r>
              <a:rPr sz="1400" spc="275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400" spc="140" dirty="0">
                <a:solidFill>
                  <a:srgbClr val="252525"/>
                </a:solidFill>
                <a:latin typeface="Cambria"/>
                <a:cs typeface="Cambria"/>
              </a:rPr>
              <a:t>IQR</a:t>
            </a:r>
            <a:r>
              <a:rPr sz="1400" spc="265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400" spc="30" dirty="0">
                <a:solidFill>
                  <a:srgbClr val="252525"/>
                </a:solidFill>
                <a:latin typeface="Cambria"/>
                <a:cs typeface="Cambria"/>
              </a:rPr>
              <a:t>(typically</a:t>
            </a:r>
            <a:r>
              <a:rPr sz="1400" spc="260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400" spc="-5" dirty="0">
                <a:solidFill>
                  <a:srgbClr val="252525"/>
                </a:solidFill>
                <a:latin typeface="Cambria"/>
                <a:cs typeface="Cambria"/>
              </a:rPr>
              <a:t>more</a:t>
            </a:r>
            <a:r>
              <a:rPr sz="1400" spc="10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400" spc="75" dirty="0">
                <a:solidFill>
                  <a:srgbClr val="252525"/>
                </a:solidFill>
                <a:latin typeface="Cambria"/>
                <a:cs typeface="Cambria"/>
              </a:rPr>
              <a:t>than</a:t>
            </a:r>
            <a:r>
              <a:rPr sz="1400" spc="55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400" spc="30" dirty="0">
                <a:solidFill>
                  <a:srgbClr val="252525"/>
                </a:solidFill>
                <a:latin typeface="Cambria"/>
                <a:cs typeface="Cambria"/>
              </a:rPr>
              <a:t>1.5</a:t>
            </a:r>
            <a:r>
              <a:rPr sz="1400" spc="60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400" spc="50" dirty="0">
                <a:solidFill>
                  <a:srgbClr val="252525"/>
                </a:solidFill>
                <a:latin typeface="Cambria"/>
                <a:cs typeface="Cambria"/>
              </a:rPr>
              <a:t>times</a:t>
            </a:r>
            <a:r>
              <a:rPr sz="1400" spc="65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400" spc="50" dirty="0">
                <a:solidFill>
                  <a:srgbClr val="252525"/>
                </a:solidFill>
                <a:latin typeface="Cambria"/>
                <a:cs typeface="Cambria"/>
              </a:rPr>
              <a:t>the</a:t>
            </a:r>
            <a:r>
              <a:rPr sz="1400" spc="80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400" spc="140" dirty="0">
                <a:solidFill>
                  <a:srgbClr val="252525"/>
                </a:solidFill>
                <a:latin typeface="Cambria"/>
                <a:cs typeface="Cambria"/>
              </a:rPr>
              <a:t>IQR</a:t>
            </a:r>
            <a:r>
              <a:rPr sz="1400" spc="70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400" spc="30" dirty="0">
                <a:solidFill>
                  <a:srgbClr val="252525"/>
                </a:solidFill>
                <a:latin typeface="Cambria"/>
                <a:cs typeface="Cambria"/>
              </a:rPr>
              <a:t>from</a:t>
            </a:r>
            <a:r>
              <a:rPr sz="1400" spc="65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400" spc="80" dirty="0">
                <a:solidFill>
                  <a:srgbClr val="252525"/>
                </a:solidFill>
                <a:latin typeface="Cambria"/>
                <a:cs typeface="Cambria"/>
              </a:rPr>
              <a:t>Q1</a:t>
            </a:r>
            <a:r>
              <a:rPr sz="1400" spc="70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400" spc="5" dirty="0">
                <a:solidFill>
                  <a:srgbClr val="252525"/>
                </a:solidFill>
                <a:latin typeface="Cambria"/>
                <a:cs typeface="Cambria"/>
              </a:rPr>
              <a:t>o</a:t>
            </a:r>
            <a:r>
              <a:rPr sz="1400" dirty="0">
                <a:solidFill>
                  <a:srgbClr val="252525"/>
                </a:solidFill>
                <a:latin typeface="Cambria"/>
                <a:cs typeface="Cambria"/>
              </a:rPr>
              <a:t>r</a:t>
            </a:r>
            <a:r>
              <a:rPr sz="1400" spc="75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400" spc="45" dirty="0">
                <a:solidFill>
                  <a:srgbClr val="252525"/>
                </a:solidFill>
                <a:latin typeface="Cambria"/>
                <a:cs typeface="Cambria"/>
              </a:rPr>
              <a:t>Q3).</a:t>
            </a:r>
            <a:endParaRPr sz="1400" dirty="0">
              <a:latin typeface="Cambria"/>
              <a:cs typeface="Cambria"/>
            </a:endParaRPr>
          </a:p>
          <a:p>
            <a:pPr marL="287020" algn="just">
              <a:lnSpc>
                <a:spcPct val="100000"/>
              </a:lnSpc>
              <a:spcBef>
                <a:spcPts val="400"/>
              </a:spcBef>
            </a:pPr>
            <a:r>
              <a:rPr lang="en-US" sz="1400" spc="-730" dirty="0">
                <a:solidFill>
                  <a:srgbClr val="6E6E74"/>
                </a:solidFill>
                <a:latin typeface="Arial MT"/>
                <a:cs typeface="Arial MT"/>
              </a:rPr>
              <a:t> </a:t>
            </a:r>
            <a:r>
              <a:rPr sz="1400" b="1" spc="95" dirty="0">
                <a:solidFill>
                  <a:srgbClr val="252525"/>
                </a:solidFill>
                <a:latin typeface="Cambria"/>
                <a:cs typeface="Cambria"/>
              </a:rPr>
              <a:t>Example:</a:t>
            </a:r>
            <a:r>
              <a:rPr sz="1400" b="1" spc="75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400" spc="55" dirty="0">
                <a:solidFill>
                  <a:srgbClr val="252525"/>
                </a:solidFill>
                <a:latin typeface="Cambria"/>
                <a:cs typeface="Cambria"/>
              </a:rPr>
              <a:t>Distribution</a:t>
            </a:r>
            <a:r>
              <a:rPr sz="1400" spc="40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400" dirty="0">
                <a:solidFill>
                  <a:srgbClr val="252525"/>
                </a:solidFill>
                <a:latin typeface="Cambria"/>
                <a:cs typeface="Cambria"/>
              </a:rPr>
              <a:t>of</a:t>
            </a:r>
            <a:r>
              <a:rPr sz="1400" spc="65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400" spc="55" dirty="0">
                <a:solidFill>
                  <a:srgbClr val="252525"/>
                </a:solidFill>
                <a:latin typeface="Cambria"/>
                <a:cs typeface="Cambria"/>
              </a:rPr>
              <a:t>salaries in</a:t>
            </a:r>
            <a:r>
              <a:rPr sz="1400" spc="60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400" spc="85" dirty="0">
                <a:solidFill>
                  <a:srgbClr val="252525"/>
                </a:solidFill>
                <a:latin typeface="Cambria"/>
                <a:cs typeface="Cambria"/>
              </a:rPr>
              <a:t>a</a:t>
            </a:r>
            <a:r>
              <a:rPr sz="1400" spc="75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400" spc="35" dirty="0">
                <a:solidFill>
                  <a:srgbClr val="252525"/>
                </a:solidFill>
                <a:latin typeface="Cambria"/>
                <a:cs typeface="Cambria"/>
              </a:rPr>
              <a:t>company.</a:t>
            </a:r>
            <a:endParaRPr sz="1400" dirty="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1523" y="4822173"/>
            <a:ext cx="6804025" cy="1741805"/>
          </a:xfrm>
          <a:prstGeom prst="rect">
            <a:avLst/>
          </a:prstGeom>
        </p:spPr>
        <p:txBody>
          <a:bodyPr vert="horz" wrap="square" lIns="0" tIns="57785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455"/>
              </a:spcBef>
            </a:pPr>
            <a:r>
              <a:rPr sz="1800" b="1" spc="155" dirty="0">
                <a:latin typeface="Cambria"/>
                <a:cs typeface="Cambria"/>
              </a:rPr>
              <a:t>Pie</a:t>
            </a:r>
            <a:r>
              <a:rPr sz="1800" b="1" spc="120" dirty="0">
                <a:latin typeface="Cambria"/>
                <a:cs typeface="Cambria"/>
              </a:rPr>
              <a:t> </a:t>
            </a:r>
            <a:r>
              <a:rPr sz="1800" b="1" spc="165" dirty="0">
                <a:latin typeface="Cambria"/>
                <a:cs typeface="Cambria"/>
              </a:rPr>
              <a:t>Chart</a:t>
            </a:r>
            <a:endParaRPr sz="1800" dirty="0">
              <a:latin typeface="Cambria"/>
              <a:cs typeface="Cambria"/>
            </a:endParaRPr>
          </a:p>
          <a:p>
            <a:pPr marL="219710" algn="just">
              <a:lnSpc>
                <a:spcPct val="100000"/>
              </a:lnSpc>
              <a:spcBef>
                <a:spcPts val="309"/>
              </a:spcBef>
            </a:pPr>
            <a:r>
              <a:rPr lang="en-US" sz="1600" spc="-835" dirty="0">
                <a:solidFill>
                  <a:srgbClr val="6E6E74"/>
                </a:solidFill>
                <a:latin typeface="Arial MT"/>
                <a:cs typeface="Arial MT"/>
              </a:rPr>
              <a:t> </a:t>
            </a:r>
            <a:r>
              <a:rPr sz="1600" b="1" spc="114" dirty="0">
                <a:solidFill>
                  <a:srgbClr val="252525"/>
                </a:solidFill>
                <a:latin typeface="Cambria"/>
                <a:cs typeface="Cambria"/>
              </a:rPr>
              <a:t>Use</a:t>
            </a:r>
            <a:r>
              <a:rPr sz="1600" b="1" spc="160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600" b="1" spc="100" dirty="0">
                <a:solidFill>
                  <a:srgbClr val="252525"/>
                </a:solidFill>
                <a:latin typeface="Cambria"/>
                <a:cs typeface="Cambria"/>
              </a:rPr>
              <a:t>Case:</a:t>
            </a:r>
            <a:r>
              <a:rPr sz="1600" b="1" spc="175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600" spc="55" dirty="0">
                <a:solidFill>
                  <a:srgbClr val="252525"/>
                </a:solidFill>
                <a:latin typeface="Cambria"/>
                <a:cs typeface="Cambria"/>
              </a:rPr>
              <a:t>Show</a:t>
            </a:r>
            <a:r>
              <a:rPr sz="1600" spc="145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600" dirty="0">
                <a:solidFill>
                  <a:srgbClr val="252525"/>
                </a:solidFill>
                <a:latin typeface="Cambria"/>
                <a:cs typeface="Cambria"/>
              </a:rPr>
              <a:t>proportions</a:t>
            </a:r>
            <a:r>
              <a:rPr sz="1600" spc="155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600" spc="55" dirty="0">
                <a:solidFill>
                  <a:srgbClr val="252525"/>
                </a:solidFill>
                <a:latin typeface="Cambria"/>
                <a:cs typeface="Cambria"/>
              </a:rPr>
              <a:t>within</a:t>
            </a:r>
            <a:r>
              <a:rPr sz="1600" spc="140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600" spc="90" dirty="0">
                <a:solidFill>
                  <a:srgbClr val="252525"/>
                </a:solidFill>
                <a:latin typeface="Cambria"/>
                <a:cs typeface="Cambria"/>
              </a:rPr>
              <a:t>a</a:t>
            </a:r>
            <a:r>
              <a:rPr sz="1600" spc="130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600" spc="-10" dirty="0">
                <a:solidFill>
                  <a:srgbClr val="252525"/>
                </a:solidFill>
                <a:latin typeface="Cambria"/>
                <a:cs typeface="Cambria"/>
              </a:rPr>
              <a:t>whole.</a:t>
            </a:r>
            <a:endParaRPr sz="1600" dirty="0">
              <a:latin typeface="Cambria"/>
              <a:cs typeface="Cambria"/>
            </a:endParaRPr>
          </a:p>
          <a:p>
            <a:pPr marL="402590" marR="5080" indent="-182880" algn="just">
              <a:lnSpc>
                <a:spcPts val="1510"/>
              </a:lnSpc>
              <a:spcBef>
                <a:spcPts val="630"/>
              </a:spcBef>
            </a:pPr>
            <a:r>
              <a:rPr lang="en-US" sz="1400" spc="-730" dirty="0">
                <a:solidFill>
                  <a:srgbClr val="6E6E74"/>
                </a:solidFill>
                <a:latin typeface="Arial MT"/>
                <a:cs typeface="Arial MT"/>
              </a:rPr>
              <a:t> </a:t>
            </a:r>
            <a:r>
              <a:rPr sz="1400" spc="130" dirty="0">
                <a:solidFill>
                  <a:srgbClr val="252525"/>
                </a:solidFill>
                <a:latin typeface="Cambria"/>
                <a:cs typeface="Cambria"/>
              </a:rPr>
              <a:t>A</a:t>
            </a:r>
            <a:r>
              <a:rPr sz="1400" spc="125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400" spc="25" dirty="0">
                <a:solidFill>
                  <a:srgbClr val="252525"/>
                </a:solidFill>
                <a:latin typeface="Cambria"/>
                <a:cs typeface="Cambria"/>
              </a:rPr>
              <a:t>pie</a:t>
            </a:r>
            <a:r>
              <a:rPr sz="1400" spc="140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400" spc="50" dirty="0">
                <a:solidFill>
                  <a:srgbClr val="252525"/>
                </a:solidFill>
                <a:latin typeface="Cambria"/>
                <a:cs typeface="Cambria"/>
              </a:rPr>
              <a:t>chart</a:t>
            </a:r>
            <a:r>
              <a:rPr sz="1400" spc="125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400" spc="45" dirty="0">
                <a:solidFill>
                  <a:srgbClr val="252525"/>
                </a:solidFill>
                <a:latin typeface="Cambria"/>
                <a:cs typeface="Cambria"/>
              </a:rPr>
              <a:t>is</a:t>
            </a:r>
            <a:r>
              <a:rPr sz="1400" spc="120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400" spc="85" dirty="0">
                <a:solidFill>
                  <a:srgbClr val="252525"/>
                </a:solidFill>
                <a:latin typeface="Cambria"/>
                <a:cs typeface="Cambria"/>
              </a:rPr>
              <a:t>a</a:t>
            </a:r>
            <a:r>
              <a:rPr sz="1400" spc="130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400" spc="35" dirty="0">
                <a:solidFill>
                  <a:srgbClr val="252525"/>
                </a:solidFill>
                <a:latin typeface="Cambria"/>
                <a:cs typeface="Cambria"/>
              </a:rPr>
              <a:t>type</a:t>
            </a:r>
            <a:r>
              <a:rPr sz="1400" spc="125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400" spc="-10" dirty="0">
                <a:solidFill>
                  <a:srgbClr val="252525"/>
                </a:solidFill>
                <a:latin typeface="Cambria"/>
                <a:cs typeface="Cambria"/>
              </a:rPr>
              <a:t>o</a:t>
            </a:r>
            <a:r>
              <a:rPr sz="1400" dirty="0">
                <a:solidFill>
                  <a:srgbClr val="252525"/>
                </a:solidFill>
                <a:latin typeface="Cambria"/>
                <a:cs typeface="Cambria"/>
              </a:rPr>
              <a:t>f</a:t>
            </a:r>
            <a:r>
              <a:rPr sz="1400" spc="135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400" spc="65" dirty="0">
                <a:solidFill>
                  <a:srgbClr val="252525"/>
                </a:solidFill>
                <a:latin typeface="Cambria"/>
                <a:cs typeface="Cambria"/>
              </a:rPr>
              <a:t>data</a:t>
            </a:r>
            <a:r>
              <a:rPr sz="1400" spc="120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400" spc="45" dirty="0">
                <a:solidFill>
                  <a:srgbClr val="252525"/>
                </a:solidFill>
                <a:latin typeface="Cambria"/>
                <a:cs typeface="Cambria"/>
              </a:rPr>
              <a:t>visualization</a:t>
            </a:r>
            <a:r>
              <a:rPr sz="1400" spc="130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400" spc="25" dirty="0">
                <a:solidFill>
                  <a:srgbClr val="252525"/>
                </a:solidFill>
                <a:latin typeface="Cambria"/>
                <a:cs typeface="Cambria"/>
              </a:rPr>
              <a:t>represented</a:t>
            </a:r>
            <a:r>
              <a:rPr sz="1400" spc="125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400" spc="25" dirty="0">
                <a:solidFill>
                  <a:srgbClr val="252525"/>
                </a:solidFill>
                <a:latin typeface="Cambria"/>
                <a:cs typeface="Cambria"/>
              </a:rPr>
              <a:t>by</a:t>
            </a:r>
            <a:r>
              <a:rPr sz="1400" spc="125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400" spc="85" dirty="0">
                <a:solidFill>
                  <a:srgbClr val="252525"/>
                </a:solidFill>
                <a:latin typeface="Cambria"/>
                <a:cs typeface="Cambria"/>
              </a:rPr>
              <a:t>a</a:t>
            </a:r>
            <a:r>
              <a:rPr sz="1400" spc="130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400" spc="25" dirty="0">
                <a:solidFill>
                  <a:srgbClr val="252525"/>
                </a:solidFill>
                <a:latin typeface="Cambria"/>
                <a:cs typeface="Cambria"/>
              </a:rPr>
              <a:t>circle</a:t>
            </a:r>
            <a:r>
              <a:rPr sz="1400" spc="125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400" spc="30" dirty="0">
                <a:solidFill>
                  <a:srgbClr val="252525"/>
                </a:solidFill>
                <a:latin typeface="Cambria"/>
                <a:cs typeface="Cambria"/>
              </a:rPr>
              <a:t>divided</a:t>
            </a:r>
            <a:r>
              <a:rPr sz="1400" spc="110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400" spc="10" dirty="0">
                <a:solidFill>
                  <a:srgbClr val="252525"/>
                </a:solidFill>
                <a:latin typeface="Cambria"/>
                <a:cs typeface="Cambria"/>
              </a:rPr>
              <a:t>into</a:t>
            </a:r>
            <a:r>
              <a:rPr sz="1400" spc="-20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400" spc="30" dirty="0">
                <a:solidFill>
                  <a:srgbClr val="252525"/>
                </a:solidFill>
                <a:latin typeface="Cambria"/>
                <a:cs typeface="Cambria"/>
              </a:rPr>
              <a:t>sectors,</a:t>
            </a:r>
            <a:r>
              <a:rPr sz="1400" spc="120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400" spc="20" dirty="0">
                <a:solidFill>
                  <a:srgbClr val="252525"/>
                </a:solidFill>
                <a:latin typeface="Cambria"/>
                <a:cs typeface="Cambria"/>
              </a:rPr>
              <a:t>where</a:t>
            </a:r>
            <a:r>
              <a:rPr sz="1400" spc="105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400" spc="45" dirty="0">
                <a:solidFill>
                  <a:srgbClr val="252525"/>
                </a:solidFill>
                <a:latin typeface="Cambria"/>
                <a:cs typeface="Cambria"/>
              </a:rPr>
              <a:t>each</a:t>
            </a:r>
            <a:r>
              <a:rPr sz="1400" spc="105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400" spc="20" dirty="0">
                <a:solidFill>
                  <a:srgbClr val="252525"/>
                </a:solidFill>
                <a:latin typeface="Cambria"/>
                <a:cs typeface="Cambria"/>
              </a:rPr>
              <a:t>sector</a:t>
            </a:r>
            <a:r>
              <a:rPr sz="1400" spc="114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400" spc="15" dirty="0">
                <a:solidFill>
                  <a:srgbClr val="252525"/>
                </a:solidFill>
                <a:latin typeface="Cambria"/>
                <a:cs typeface="Cambria"/>
              </a:rPr>
              <a:t>corresponds</a:t>
            </a:r>
            <a:r>
              <a:rPr sz="1400" spc="110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400" spc="10" dirty="0">
                <a:solidFill>
                  <a:srgbClr val="252525"/>
                </a:solidFill>
                <a:latin typeface="Cambria"/>
                <a:cs typeface="Cambria"/>
              </a:rPr>
              <a:t>to</a:t>
            </a:r>
            <a:r>
              <a:rPr sz="1400" spc="105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400" spc="85" dirty="0">
                <a:solidFill>
                  <a:srgbClr val="252525"/>
                </a:solidFill>
                <a:latin typeface="Cambria"/>
                <a:cs typeface="Cambria"/>
              </a:rPr>
              <a:t>a</a:t>
            </a:r>
            <a:r>
              <a:rPr sz="1400" spc="110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400" spc="40" dirty="0">
                <a:solidFill>
                  <a:srgbClr val="252525"/>
                </a:solidFill>
                <a:latin typeface="Cambria"/>
                <a:cs typeface="Cambria"/>
              </a:rPr>
              <a:t>certain</a:t>
            </a:r>
            <a:r>
              <a:rPr sz="1400" spc="95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400" spc="30" dirty="0">
                <a:solidFill>
                  <a:srgbClr val="252525"/>
                </a:solidFill>
                <a:latin typeface="Cambria"/>
                <a:cs typeface="Cambria"/>
              </a:rPr>
              <a:t>category</a:t>
            </a:r>
            <a:r>
              <a:rPr sz="1400" spc="105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400" spc="-10" dirty="0">
                <a:solidFill>
                  <a:srgbClr val="252525"/>
                </a:solidFill>
                <a:latin typeface="Cambria"/>
                <a:cs typeface="Cambria"/>
              </a:rPr>
              <a:t>o</a:t>
            </a:r>
            <a:r>
              <a:rPr sz="1400" dirty="0">
                <a:solidFill>
                  <a:srgbClr val="252525"/>
                </a:solidFill>
                <a:latin typeface="Cambria"/>
                <a:cs typeface="Cambria"/>
              </a:rPr>
              <a:t>f</a:t>
            </a:r>
            <a:r>
              <a:rPr sz="1400" spc="110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400" spc="45" dirty="0">
                <a:solidFill>
                  <a:srgbClr val="252525"/>
                </a:solidFill>
                <a:latin typeface="Cambria"/>
                <a:cs typeface="Cambria"/>
              </a:rPr>
              <a:t>the</a:t>
            </a:r>
            <a:r>
              <a:rPr sz="1400" spc="114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400" spc="35" dirty="0">
                <a:solidFill>
                  <a:srgbClr val="252525"/>
                </a:solidFill>
                <a:latin typeface="Cambria"/>
                <a:cs typeface="Cambria"/>
              </a:rPr>
              <a:t>categorical</a:t>
            </a:r>
            <a:r>
              <a:rPr sz="1400" spc="30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400" spc="70" dirty="0">
                <a:solidFill>
                  <a:srgbClr val="252525"/>
                </a:solidFill>
                <a:latin typeface="Cambria"/>
                <a:cs typeface="Cambria"/>
              </a:rPr>
              <a:t>data,</a:t>
            </a:r>
            <a:r>
              <a:rPr sz="1400" spc="105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400" spc="55" dirty="0">
                <a:solidFill>
                  <a:srgbClr val="252525"/>
                </a:solidFill>
                <a:latin typeface="Cambria"/>
                <a:cs typeface="Cambria"/>
              </a:rPr>
              <a:t>and</a:t>
            </a:r>
            <a:r>
              <a:rPr sz="1400" spc="105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400" spc="45" dirty="0">
                <a:solidFill>
                  <a:srgbClr val="252525"/>
                </a:solidFill>
                <a:latin typeface="Cambria"/>
                <a:cs typeface="Cambria"/>
              </a:rPr>
              <a:t>the</a:t>
            </a:r>
            <a:r>
              <a:rPr sz="1400" spc="105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400" spc="50" dirty="0">
                <a:solidFill>
                  <a:srgbClr val="252525"/>
                </a:solidFill>
                <a:latin typeface="Cambria"/>
                <a:cs typeface="Cambria"/>
              </a:rPr>
              <a:t>angle</a:t>
            </a:r>
            <a:r>
              <a:rPr sz="1400" spc="105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400" spc="5" dirty="0">
                <a:solidFill>
                  <a:srgbClr val="252525"/>
                </a:solidFill>
                <a:latin typeface="Cambria"/>
                <a:cs typeface="Cambria"/>
              </a:rPr>
              <a:t>o</a:t>
            </a:r>
            <a:r>
              <a:rPr sz="1400" dirty="0">
                <a:solidFill>
                  <a:srgbClr val="252525"/>
                </a:solidFill>
                <a:latin typeface="Cambria"/>
                <a:cs typeface="Cambria"/>
              </a:rPr>
              <a:t>f</a:t>
            </a:r>
            <a:r>
              <a:rPr sz="1400" spc="85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400" spc="40" dirty="0">
                <a:solidFill>
                  <a:srgbClr val="252525"/>
                </a:solidFill>
                <a:latin typeface="Cambria"/>
                <a:cs typeface="Cambria"/>
              </a:rPr>
              <a:t>each</a:t>
            </a:r>
            <a:r>
              <a:rPr sz="1400" spc="95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400" spc="20" dirty="0">
                <a:solidFill>
                  <a:srgbClr val="252525"/>
                </a:solidFill>
                <a:latin typeface="Cambria"/>
                <a:cs typeface="Cambria"/>
              </a:rPr>
              <a:t>sector</a:t>
            </a:r>
            <a:r>
              <a:rPr sz="1400" spc="114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400" spc="30" dirty="0">
                <a:solidFill>
                  <a:srgbClr val="252525"/>
                </a:solidFill>
                <a:latin typeface="Cambria"/>
                <a:cs typeface="Cambria"/>
              </a:rPr>
              <a:t>reflects</a:t>
            </a:r>
            <a:r>
              <a:rPr sz="1400" spc="100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400" spc="45" dirty="0">
                <a:solidFill>
                  <a:srgbClr val="252525"/>
                </a:solidFill>
                <a:latin typeface="Cambria"/>
                <a:cs typeface="Cambria"/>
              </a:rPr>
              <a:t>the</a:t>
            </a:r>
            <a:r>
              <a:rPr sz="1400" spc="105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400" spc="15" dirty="0">
                <a:solidFill>
                  <a:srgbClr val="252525"/>
                </a:solidFill>
                <a:latin typeface="Cambria"/>
                <a:cs typeface="Cambria"/>
              </a:rPr>
              <a:t>proportion</a:t>
            </a:r>
            <a:r>
              <a:rPr sz="1400" spc="110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400" spc="-10" dirty="0">
                <a:solidFill>
                  <a:srgbClr val="252525"/>
                </a:solidFill>
                <a:latin typeface="Cambria"/>
                <a:cs typeface="Cambria"/>
              </a:rPr>
              <a:t>o</a:t>
            </a:r>
            <a:r>
              <a:rPr sz="1400" dirty="0">
                <a:solidFill>
                  <a:srgbClr val="252525"/>
                </a:solidFill>
                <a:latin typeface="Cambria"/>
                <a:cs typeface="Cambria"/>
              </a:rPr>
              <a:t>f</a:t>
            </a:r>
            <a:r>
              <a:rPr sz="1400" spc="100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400" spc="70" dirty="0">
                <a:solidFill>
                  <a:srgbClr val="252525"/>
                </a:solidFill>
                <a:latin typeface="Cambria"/>
                <a:cs typeface="Cambria"/>
              </a:rPr>
              <a:t>that</a:t>
            </a:r>
            <a:r>
              <a:rPr sz="1400" spc="105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400" spc="30" dirty="0">
                <a:solidFill>
                  <a:srgbClr val="252525"/>
                </a:solidFill>
                <a:latin typeface="Cambria"/>
                <a:cs typeface="Cambria"/>
              </a:rPr>
              <a:t>category</a:t>
            </a:r>
            <a:r>
              <a:rPr sz="1400" spc="100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400" spc="65" dirty="0">
                <a:solidFill>
                  <a:srgbClr val="252525"/>
                </a:solidFill>
                <a:latin typeface="Cambria"/>
                <a:cs typeface="Cambria"/>
              </a:rPr>
              <a:t>as</a:t>
            </a:r>
            <a:r>
              <a:rPr sz="1400" spc="95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400" spc="85" dirty="0">
                <a:solidFill>
                  <a:srgbClr val="252525"/>
                </a:solidFill>
                <a:latin typeface="Cambria"/>
                <a:cs typeface="Cambria"/>
              </a:rPr>
              <a:t>a</a:t>
            </a:r>
            <a:r>
              <a:rPr sz="1400" spc="40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400" spc="50" dirty="0">
                <a:solidFill>
                  <a:srgbClr val="252525"/>
                </a:solidFill>
                <a:latin typeface="Cambria"/>
                <a:cs typeface="Cambria"/>
              </a:rPr>
              <a:t>part</a:t>
            </a:r>
            <a:r>
              <a:rPr sz="1400" spc="65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400" spc="5" dirty="0">
                <a:solidFill>
                  <a:srgbClr val="252525"/>
                </a:solidFill>
                <a:latin typeface="Cambria"/>
                <a:cs typeface="Cambria"/>
              </a:rPr>
              <a:t>o</a:t>
            </a:r>
            <a:r>
              <a:rPr sz="1400" dirty="0">
                <a:solidFill>
                  <a:srgbClr val="252525"/>
                </a:solidFill>
                <a:latin typeface="Cambria"/>
                <a:cs typeface="Cambria"/>
              </a:rPr>
              <a:t>f</a:t>
            </a:r>
            <a:r>
              <a:rPr sz="1400" spc="75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400" spc="50" dirty="0">
                <a:solidFill>
                  <a:srgbClr val="252525"/>
                </a:solidFill>
                <a:latin typeface="Cambria"/>
                <a:cs typeface="Cambria"/>
              </a:rPr>
              <a:t>the</a:t>
            </a:r>
            <a:r>
              <a:rPr sz="1400" spc="70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400" spc="20" dirty="0">
                <a:solidFill>
                  <a:srgbClr val="252525"/>
                </a:solidFill>
                <a:latin typeface="Cambria"/>
                <a:cs typeface="Cambria"/>
              </a:rPr>
              <a:t>whole</a:t>
            </a:r>
            <a:endParaRPr sz="1400" dirty="0">
              <a:latin typeface="Cambria"/>
              <a:cs typeface="Cambria"/>
            </a:endParaRPr>
          </a:p>
          <a:p>
            <a:pPr marL="219710" algn="just">
              <a:lnSpc>
                <a:spcPct val="100000"/>
              </a:lnSpc>
              <a:spcBef>
                <a:spcPts val="415"/>
              </a:spcBef>
            </a:pPr>
            <a:r>
              <a:rPr lang="en-US" sz="1400" spc="-730" dirty="0">
                <a:solidFill>
                  <a:srgbClr val="6E6E74"/>
                </a:solidFill>
                <a:latin typeface="Arial MT"/>
                <a:cs typeface="Arial MT"/>
              </a:rPr>
              <a:t> </a:t>
            </a:r>
            <a:r>
              <a:rPr sz="1400" b="1" spc="95" dirty="0">
                <a:solidFill>
                  <a:srgbClr val="252525"/>
                </a:solidFill>
                <a:latin typeface="Cambria"/>
                <a:cs typeface="Cambria"/>
              </a:rPr>
              <a:t>Example:</a:t>
            </a:r>
            <a:r>
              <a:rPr sz="1400" b="1" spc="75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400" spc="80" dirty="0">
                <a:solidFill>
                  <a:srgbClr val="252525"/>
                </a:solidFill>
                <a:latin typeface="Cambria"/>
                <a:cs typeface="Cambria"/>
              </a:rPr>
              <a:t>Market</a:t>
            </a:r>
            <a:r>
              <a:rPr sz="1400" spc="65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400" spc="50" dirty="0">
                <a:solidFill>
                  <a:srgbClr val="252525"/>
                </a:solidFill>
                <a:latin typeface="Cambria"/>
                <a:cs typeface="Cambria"/>
              </a:rPr>
              <a:t>share</a:t>
            </a:r>
            <a:r>
              <a:rPr sz="1400" spc="80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400" dirty="0">
                <a:solidFill>
                  <a:srgbClr val="252525"/>
                </a:solidFill>
                <a:latin typeface="Cambria"/>
                <a:cs typeface="Cambria"/>
              </a:rPr>
              <a:t>of</a:t>
            </a:r>
            <a:r>
              <a:rPr sz="1400" spc="80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400" spc="35" dirty="0">
                <a:solidFill>
                  <a:srgbClr val="252525"/>
                </a:solidFill>
                <a:latin typeface="Cambria"/>
                <a:cs typeface="Cambria"/>
              </a:rPr>
              <a:t>companies.</a:t>
            </a:r>
            <a:endParaRPr sz="1400" dirty="0">
              <a:latin typeface="Cambria"/>
              <a:cs typeface="Cambr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484609" y="6147917"/>
            <a:ext cx="53467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25" dirty="0">
                <a:solidFill>
                  <a:srgbClr val="8E8E93"/>
                </a:solidFill>
                <a:latin typeface="Cambria"/>
                <a:cs typeface="Cambria"/>
              </a:rPr>
              <a:t>17</a:t>
            </a:r>
            <a:endParaRPr sz="3600">
              <a:latin typeface="Cambria"/>
              <a:cs typeface="Cambri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12216" y="161290"/>
            <a:ext cx="45834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195" dirty="0"/>
              <a:t>Common</a:t>
            </a:r>
            <a:r>
              <a:rPr sz="2400" spc="150" dirty="0"/>
              <a:t> </a:t>
            </a:r>
            <a:r>
              <a:rPr sz="2400" spc="135" dirty="0"/>
              <a:t>Types</a:t>
            </a:r>
            <a:r>
              <a:rPr sz="2400" spc="175" dirty="0"/>
              <a:t> </a:t>
            </a:r>
            <a:r>
              <a:rPr sz="2400" spc="114" dirty="0"/>
              <a:t>of</a:t>
            </a:r>
            <a:r>
              <a:rPr sz="2400" spc="165" dirty="0"/>
              <a:t> </a:t>
            </a:r>
            <a:r>
              <a:rPr sz="2400" spc="195" dirty="0"/>
              <a:t>Data</a:t>
            </a:r>
            <a:r>
              <a:rPr sz="2400" spc="165" dirty="0"/>
              <a:t> </a:t>
            </a:r>
            <a:r>
              <a:rPr sz="2400" spc="140" dirty="0"/>
              <a:t>Plots</a:t>
            </a:r>
            <a:endParaRPr sz="2400"/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285942" y="554432"/>
            <a:ext cx="3787743" cy="2954118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00911" y="3366515"/>
            <a:ext cx="3538728" cy="1543812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664577" y="3696073"/>
            <a:ext cx="3038475" cy="2447555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7624318" y="6234785"/>
            <a:ext cx="354711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Arial"/>
                <a:cs typeface="Arial"/>
              </a:rPr>
              <a:t>The</a:t>
            </a:r>
            <a:r>
              <a:rPr sz="1200" b="1" spc="-25" dirty="0">
                <a:latin typeface="Arial"/>
                <a:cs typeface="Arial"/>
              </a:rPr>
              <a:t> </a:t>
            </a:r>
            <a:r>
              <a:rPr sz="1200" b="1" dirty="0">
                <a:latin typeface="Arial"/>
                <a:cs typeface="Arial"/>
              </a:rPr>
              <a:t>pie chart</a:t>
            </a:r>
            <a:r>
              <a:rPr sz="1200" b="1" spc="-15" dirty="0">
                <a:latin typeface="Arial"/>
                <a:cs typeface="Arial"/>
              </a:rPr>
              <a:t> </a:t>
            </a:r>
            <a:r>
              <a:rPr sz="1200" b="1" spc="-35" dirty="0">
                <a:latin typeface="Arial"/>
                <a:cs typeface="Arial"/>
              </a:rPr>
              <a:t>shows</a:t>
            </a:r>
            <a:r>
              <a:rPr sz="1200" b="1" spc="-30" dirty="0">
                <a:latin typeface="Arial"/>
                <a:cs typeface="Arial"/>
              </a:rPr>
              <a:t> </a:t>
            </a:r>
            <a:r>
              <a:rPr sz="1200" b="1" dirty="0">
                <a:latin typeface="Arial"/>
                <a:cs typeface="Arial"/>
              </a:rPr>
              <a:t>the</a:t>
            </a:r>
            <a:r>
              <a:rPr sz="1200" b="1" spc="-5" dirty="0">
                <a:latin typeface="Arial"/>
                <a:cs typeface="Arial"/>
              </a:rPr>
              <a:t> </a:t>
            </a:r>
            <a:r>
              <a:rPr sz="1200" b="1" spc="-10" dirty="0">
                <a:latin typeface="Arial"/>
                <a:cs typeface="Arial"/>
              </a:rPr>
              <a:t>distribution</a:t>
            </a:r>
            <a:r>
              <a:rPr sz="1200" b="1" spc="-30" dirty="0">
                <a:latin typeface="Arial"/>
                <a:cs typeface="Arial"/>
              </a:rPr>
              <a:t> </a:t>
            </a:r>
            <a:r>
              <a:rPr sz="1200" b="1" dirty="0">
                <a:latin typeface="Arial"/>
                <a:cs typeface="Arial"/>
              </a:rPr>
              <a:t>of</a:t>
            </a:r>
            <a:r>
              <a:rPr sz="1200" b="1" spc="-15" dirty="0">
                <a:latin typeface="Arial"/>
                <a:cs typeface="Arial"/>
              </a:rPr>
              <a:t> </a:t>
            </a:r>
            <a:r>
              <a:rPr sz="1200" b="1" spc="65" dirty="0">
                <a:latin typeface="Arial"/>
                <a:cs typeface="Arial"/>
              </a:rPr>
              <a:t>New</a:t>
            </a:r>
            <a:r>
              <a:rPr sz="1200" b="1" spc="-15" dirty="0">
                <a:latin typeface="Arial"/>
                <a:cs typeface="Arial"/>
              </a:rPr>
              <a:t> </a:t>
            </a:r>
            <a:r>
              <a:rPr sz="1200" b="1" spc="-20" dirty="0">
                <a:latin typeface="Arial"/>
                <a:cs typeface="Arial"/>
              </a:rPr>
              <a:t>York </a:t>
            </a:r>
            <a:r>
              <a:rPr sz="1200" b="1" dirty="0">
                <a:latin typeface="Arial"/>
                <a:cs typeface="Arial"/>
              </a:rPr>
              <a:t>market</a:t>
            </a:r>
            <a:r>
              <a:rPr sz="1200" b="1" spc="-15" dirty="0">
                <a:latin typeface="Arial"/>
                <a:cs typeface="Arial"/>
              </a:rPr>
              <a:t> </a:t>
            </a:r>
            <a:r>
              <a:rPr sz="1200" b="1" spc="-20" dirty="0">
                <a:latin typeface="Arial"/>
                <a:cs typeface="Arial"/>
              </a:rPr>
              <a:t>share</a:t>
            </a:r>
            <a:r>
              <a:rPr sz="1200" b="1" spc="-15" dirty="0">
                <a:latin typeface="Arial"/>
                <a:cs typeface="Arial"/>
              </a:rPr>
              <a:t> </a:t>
            </a:r>
            <a:r>
              <a:rPr sz="1200" b="1" dirty="0">
                <a:latin typeface="Arial"/>
                <a:cs typeface="Arial"/>
              </a:rPr>
              <a:t>by</a:t>
            </a:r>
            <a:r>
              <a:rPr sz="1200" b="1" spc="-10" dirty="0">
                <a:latin typeface="Arial"/>
                <a:cs typeface="Arial"/>
              </a:rPr>
              <a:t> </a:t>
            </a:r>
            <a:r>
              <a:rPr sz="1200" b="1" dirty="0">
                <a:latin typeface="Arial"/>
                <a:cs typeface="Arial"/>
              </a:rPr>
              <a:t>value</a:t>
            </a:r>
            <a:r>
              <a:rPr sz="1200" b="1" spc="-35" dirty="0">
                <a:latin typeface="Arial"/>
                <a:cs typeface="Arial"/>
              </a:rPr>
              <a:t> </a:t>
            </a:r>
            <a:r>
              <a:rPr sz="1200" b="1" dirty="0">
                <a:latin typeface="Arial"/>
                <a:cs typeface="Arial"/>
              </a:rPr>
              <a:t>of</a:t>
            </a:r>
            <a:r>
              <a:rPr sz="1200" b="1" spc="-30" dirty="0">
                <a:latin typeface="Arial"/>
                <a:cs typeface="Arial"/>
              </a:rPr>
              <a:t> </a:t>
            </a:r>
            <a:r>
              <a:rPr sz="1200" b="1" dirty="0">
                <a:latin typeface="Arial"/>
                <a:cs typeface="Arial"/>
              </a:rPr>
              <a:t>different </a:t>
            </a:r>
            <a:r>
              <a:rPr sz="1200" b="1" spc="-10" dirty="0">
                <a:latin typeface="Arial"/>
                <a:cs typeface="Arial"/>
              </a:rPr>
              <a:t>computer </a:t>
            </a:r>
            <a:r>
              <a:rPr sz="1200" b="1" spc="-25" dirty="0">
                <a:latin typeface="Arial"/>
                <a:cs typeface="Arial"/>
              </a:rPr>
              <a:t>companies</a:t>
            </a:r>
            <a:r>
              <a:rPr sz="1200" b="1" spc="-30" dirty="0">
                <a:latin typeface="Arial"/>
                <a:cs typeface="Arial"/>
              </a:rPr>
              <a:t> </a:t>
            </a:r>
            <a:r>
              <a:rPr sz="1200" b="1" dirty="0">
                <a:latin typeface="Arial"/>
                <a:cs typeface="Arial"/>
              </a:rPr>
              <a:t>in</a:t>
            </a:r>
            <a:r>
              <a:rPr sz="1200" b="1" spc="-20" dirty="0">
                <a:latin typeface="Arial"/>
                <a:cs typeface="Arial"/>
              </a:rPr>
              <a:t> </a:t>
            </a:r>
            <a:r>
              <a:rPr sz="1200" b="1" spc="-10" dirty="0">
                <a:latin typeface="Arial"/>
                <a:cs typeface="Arial"/>
              </a:rPr>
              <a:t>2005.</a:t>
            </a:r>
            <a:endParaRPr sz="1200">
              <a:latin typeface="Arial"/>
              <a:cs typeface="Arial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B7E364D-A8C7-4B74-F19B-1A56A8D499EA}"/>
              </a:ext>
            </a:extLst>
          </p:cNvPr>
          <p:cNvSpPr/>
          <p:nvPr/>
        </p:nvSpPr>
        <p:spPr>
          <a:xfrm>
            <a:off x="11353800" y="5943600"/>
            <a:ext cx="762000" cy="778992"/>
          </a:xfrm>
          <a:prstGeom prst="rect">
            <a:avLst/>
          </a:prstGeom>
          <a:solidFill>
            <a:srgbClr val="353537"/>
          </a:solidFill>
          <a:ln>
            <a:solidFill>
              <a:srgbClr val="35353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439B45-16E1-56B5-EDCD-31F6FA8A44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35702852-5F30-36D7-FB5B-221C9CC2104E}"/>
              </a:ext>
            </a:extLst>
          </p:cNvPr>
          <p:cNvSpPr txBox="1"/>
          <p:nvPr/>
        </p:nvSpPr>
        <p:spPr>
          <a:xfrm>
            <a:off x="11484609" y="6147917"/>
            <a:ext cx="53467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25" dirty="0">
                <a:solidFill>
                  <a:srgbClr val="8E8E93"/>
                </a:solidFill>
                <a:latin typeface="Cambria"/>
                <a:cs typeface="Cambria"/>
              </a:rPr>
              <a:t>17</a:t>
            </a:r>
            <a:endParaRPr sz="3600">
              <a:latin typeface="Cambria"/>
              <a:cs typeface="Cambria"/>
            </a:endParaRP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2C524AAA-88A4-475A-4C3E-100C60ED3CD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400" spc="135" dirty="0"/>
              <a:t>Types</a:t>
            </a:r>
            <a:r>
              <a:rPr lang="en-US" sz="2400" spc="175" dirty="0"/>
              <a:t> </a:t>
            </a:r>
            <a:r>
              <a:rPr lang="en-US" sz="2400" spc="114" dirty="0"/>
              <a:t>of</a:t>
            </a:r>
            <a:r>
              <a:rPr lang="en-US" sz="2400" spc="165" dirty="0"/>
              <a:t> </a:t>
            </a:r>
            <a:r>
              <a:rPr lang="en-US" sz="2400" spc="195" dirty="0"/>
              <a:t>Data</a:t>
            </a:r>
            <a:r>
              <a:rPr lang="en-US" sz="2400" spc="165" dirty="0"/>
              <a:t> </a:t>
            </a:r>
            <a:r>
              <a:rPr lang="en-US" sz="2400" spc="140" dirty="0"/>
              <a:t>Plots We Will Learn…</a:t>
            </a:r>
            <a:endParaRPr sz="2400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A5861D0-1DA2-B796-8EBA-3CECF20949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4915" y="824365"/>
            <a:ext cx="10332619" cy="5639942"/>
          </a:xfrm>
        </p:spPr>
        <p:txBody>
          <a:bodyPr numCol="3"/>
          <a:lstStyle/>
          <a:p>
            <a:pPr marL="355600" indent="-342900">
              <a:lnSpc>
                <a:spcPct val="150000"/>
              </a:lnSpc>
              <a:spcBef>
                <a:spcPts val="505"/>
              </a:spcBef>
              <a:buFont typeface="+mj-lt"/>
              <a:buAutoNum type="arabicPeriod"/>
            </a:pPr>
            <a:r>
              <a:rPr lang="en-US" b="1" dirty="0">
                <a:latin typeface="Cambria"/>
                <a:cs typeface="Cambria"/>
              </a:rPr>
              <a:t>Line Plot</a:t>
            </a:r>
          </a:p>
          <a:p>
            <a:pPr marL="355600" indent="-342900">
              <a:lnSpc>
                <a:spcPct val="150000"/>
              </a:lnSpc>
              <a:spcBef>
                <a:spcPts val="505"/>
              </a:spcBef>
              <a:buFont typeface="+mj-lt"/>
              <a:buAutoNum type="arabicPeriod"/>
            </a:pPr>
            <a:r>
              <a:rPr lang="en-US" b="1" dirty="0">
                <a:latin typeface="Cambria"/>
                <a:cs typeface="Cambria"/>
              </a:rPr>
              <a:t>Scatter Plot</a:t>
            </a:r>
          </a:p>
          <a:p>
            <a:pPr marL="355600" indent="-342900">
              <a:lnSpc>
                <a:spcPct val="150000"/>
              </a:lnSpc>
              <a:spcBef>
                <a:spcPts val="505"/>
              </a:spcBef>
              <a:buFont typeface="+mj-lt"/>
              <a:buAutoNum type="arabicPeriod"/>
            </a:pPr>
            <a:r>
              <a:rPr lang="en-US" b="1" dirty="0">
                <a:latin typeface="Cambria"/>
                <a:cs typeface="Cambria"/>
              </a:rPr>
              <a:t>Bar Chart</a:t>
            </a:r>
          </a:p>
          <a:p>
            <a:pPr marL="355600" indent="-342900">
              <a:lnSpc>
                <a:spcPct val="150000"/>
              </a:lnSpc>
              <a:spcBef>
                <a:spcPts val="505"/>
              </a:spcBef>
              <a:buFont typeface="+mj-lt"/>
              <a:buAutoNum type="arabicPeriod"/>
            </a:pPr>
            <a:r>
              <a:rPr lang="en-US" b="1" dirty="0">
                <a:latin typeface="Cambria"/>
                <a:cs typeface="Cambria"/>
              </a:rPr>
              <a:t>Histogram</a:t>
            </a:r>
          </a:p>
          <a:p>
            <a:pPr marL="355600" indent="-342900">
              <a:lnSpc>
                <a:spcPct val="150000"/>
              </a:lnSpc>
              <a:spcBef>
                <a:spcPts val="505"/>
              </a:spcBef>
              <a:buFont typeface="+mj-lt"/>
              <a:buAutoNum type="arabicPeriod"/>
            </a:pPr>
            <a:r>
              <a:rPr lang="en-US" b="1" dirty="0">
                <a:latin typeface="Cambria"/>
                <a:cs typeface="Cambria"/>
              </a:rPr>
              <a:t>Pie Chart</a:t>
            </a:r>
          </a:p>
          <a:p>
            <a:pPr marL="355600" indent="-342900">
              <a:lnSpc>
                <a:spcPct val="150000"/>
              </a:lnSpc>
              <a:spcBef>
                <a:spcPts val="505"/>
              </a:spcBef>
              <a:buFont typeface="+mj-lt"/>
              <a:buAutoNum type="arabicPeriod"/>
            </a:pPr>
            <a:r>
              <a:rPr lang="en-US" b="1" dirty="0">
                <a:latin typeface="Cambria"/>
                <a:cs typeface="Cambria"/>
              </a:rPr>
              <a:t>Stacked Bar Chart</a:t>
            </a:r>
          </a:p>
          <a:p>
            <a:pPr marL="355600" indent="-342900">
              <a:lnSpc>
                <a:spcPct val="150000"/>
              </a:lnSpc>
              <a:spcBef>
                <a:spcPts val="505"/>
              </a:spcBef>
              <a:buFont typeface="+mj-lt"/>
              <a:buAutoNum type="arabicPeriod"/>
            </a:pPr>
            <a:r>
              <a:rPr lang="en-US" b="1" dirty="0">
                <a:latin typeface="Cambria"/>
                <a:cs typeface="Cambria"/>
              </a:rPr>
              <a:t>Box Plot</a:t>
            </a:r>
          </a:p>
          <a:p>
            <a:pPr marL="355600" indent="-342900">
              <a:lnSpc>
                <a:spcPct val="150000"/>
              </a:lnSpc>
              <a:spcBef>
                <a:spcPts val="505"/>
              </a:spcBef>
              <a:buFont typeface="+mj-lt"/>
              <a:buAutoNum type="arabicPeriod"/>
            </a:pPr>
            <a:r>
              <a:rPr lang="en-US" b="1" dirty="0">
                <a:latin typeface="Cambria"/>
                <a:cs typeface="Cambria"/>
              </a:rPr>
              <a:t>Violin Plot</a:t>
            </a:r>
          </a:p>
          <a:p>
            <a:pPr marL="355600" indent="-342900">
              <a:lnSpc>
                <a:spcPct val="150000"/>
              </a:lnSpc>
              <a:spcBef>
                <a:spcPts val="505"/>
              </a:spcBef>
              <a:buFont typeface="+mj-lt"/>
              <a:buAutoNum type="arabicPeriod"/>
            </a:pPr>
            <a:r>
              <a:rPr lang="en-US" b="1" dirty="0">
                <a:latin typeface="Cambria"/>
                <a:cs typeface="Cambria"/>
              </a:rPr>
              <a:t>Strip Plot</a:t>
            </a:r>
          </a:p>
          <a:p>
            <a:pPr marL="355600" indent="-342900">
              <a:lnSpc>
                <a:spcPct val="150000"/>
              </a:lnSpc>
              <a:spcBef>
                <a:spcPts val="505"/>
              </a:spcBef>
              <a:buFont typeface="+mj-lt"/>
              <a:buAutoNum type="arabicPeriod"/>
            </a:pPr>
            <a:r>
              <a:rPr lang="en-US" b="1" dirty="0">
                <a:latin typeface="Cambria"/>
                <a:cs typeface="Cambria"/>
              </a:rPr>
              <a:t>Swarm Plot</a:t>
            </a:r>
          </a:p>
          <a:p>
            <a:pPr marL="355600" indent="-342900">
              <a:lnSpc>
                <a:spcPct val="150000"/>
              </a:lnSpc>
              <a:spcBef>
                <a:spcPts val="505"/>
              </a:spcBef>
              <a:buFont typeface="+mj-lt"/>
              <a:buAutoNum type="arabicPeriod"/>
            </a:pPr>
            <a:r>
              <a:rPr lang="en-US" b="1" dirty="0">
                <a:latin typeface="Cambria"/>
                <a:cs typeface="Cambria"/>
              </a:rPr>
              <a:t>Heatmap</a:t>
            </a:r>
          </a:p>
          <a:p>
            <a:pPr marL="355600" indent="-342900">
              <a:lnSpc>
                <a:spcPct val="150000"/>
              </a:lnSpc>
              <a:spcBef>
                <a:spcPts val="505"/>
              </a:spcBef>
              <a:buFont typeface="+mj-lt"/>
              <a:buAutoNum type="arabicPeriod"/>
            </a:pPr>
            <a:r>
              <a:rPr lang="en-US" b="1" dirty="0">
                <a:latin typeface="Cambria"/>
                <a:cs typeface="Cambria"/>
              </a:rPr>
              <a:t>Pair Plot</a:t>
            </a:r>
          </a:p>
          <a:p>
            <a:pPr marL="355600" indent="-342900">
              <a:lnSpc>
                <a:spcPct val="150000"/>
              </a:lnSpc>
              <a:spcBef>
                <a:spcPts val="505"/>
              </a:spcBef>
              <a:buFont typeface="+mj-lt"/>
              <a:buAutoNum type="arabicPeriod"/>
            </a:pPr>
            <a:r>
              <a:rPr lang="en-US" b="1" dirty="0">
                <a:latin typeface="Cambria"/>
                <a:cs typeface="Cambria"/>
              </a:rPr>
              <a:t>Density Plot</a:t>
            </a:r>
          </a:p>
          <a:p>
            <a:pPr marL="355600" indent="-342900">
              <a:lnSpc>
                <a:spcPct val="150000"/>
              </a:lnSpc>
              <a:spcBef>
                <a:spcPts val="505"/>
              </a:spcBef>
              <a:buFont typeface="+mj-lt"/>
              <a:buAutoNum type="arabicPeriod"/>
            </a:pPr>
            <a:r>
              <a:rPr lang="en-US" b="1" dirty="0">
                <a:latin typeface="Cambria"/>
                <a:cs typeface="Cambria"/>
              </a:rPr>
              <a:t>Area Chart</a:t>
            </a:r>
          </a:p>
          <a:p>
            <a:pPr marL="355600" indent="-342900">
              <a:lnSpc>
                <a:spcPct val="150000"/>
              </a:lnSpc>
              <a:spcBef>
                <a:spcPts val="505"/>
              </a:spcBef>
              <a:buFont typeface="+mj-lt"/>
              <a:buAutoNum type="arabicPeriod"/>
            </a:pPr>
            <a:r>
              <a:rPr lang="en-US" b="1" dirty="0">
                <a:latin typeface="Cambria"/>
                <a:cs typeface="Cambria"/>
              </a:rPr>
              <a:t>Bubble Chart</a:t>
            </a:r>
          </a:p>
          <a:p>
            <a:pPr marL="355600" indent="-342900">
              <a:lnSpc>
                <a:spcPct val="150000"/>
              </a:lnSpc>
              <a:spcBef>
                <a:spcPts val="505"/>
              </a:spcBef>
              <a:buFont typeface="+mj-lt"/>
              <a:buAutoNum type="arabicPeriod"/>
            </a:pPr>
            <a:r>
              <a:rPr lang="en-US" b="1" dirty="0">
                <a:latin typeface="Cambria"/>
                <a:cs typeface="Cambria"/>
              </a:rPr>
              <a:t>Donut Chart</a:t>
            </a:r>
          </a:p>
          <a:p>
            <a:pPr marL="355600" indent="-342900">
              <a:lnSpc>
                <a:spcPct val="150000"/>
              </a:lnSpc>
              <a:spcBef>
                <a:spcPts val="505"/>
              </a:spcBef>
              <a:buFont typeface="+mj-lt"/>
              <a:buAutoNum type="arabicPeriod"/>
            </a:pPr>
            <a:r>
              <a:rPr lang="en-US" b="1" dirty="0">
                <a:latin typeface="Cambria"/>
                <a:cs typeface="Cambria"/>
              </a:rPr>
              <a:t>Step Chart</a:t>
            </a:r>
          </a:p>
          <a:p>
            <a:pPr marL="355600" indent="-342900">
              <a:lnSpc>
                <a:spcPct val="150000"/>
              </a:lnSpc>
              <a:spcBef>
                <a:spcPts val="505"/>
              </a:spcBef>
              <a:buFont typeface="+mj-lt"/>
              <a:buAutoNum type="arabicPeriod"/>
            </a:pPr>
            <a:r>
              <a:rPr lang="en-US" b="1" dirty="0">
                <a:latin typeface="Cambria"/>
                <a:cs typeface="Cambria"/>
              </a:rPr>
              <a:t>Bar Chart with Error Bars</a:t>
            </a:r>
          </a:p>
          <a:p>
            <a:pPr marL="355600" indent="-342900">
              <a:lnSpc>
                <a:spcPct val="150000"/>
              </a:lnSpc>
              <a:spcBef>
                <a:spcPts val="505"/>
              </a:spcBef>
              <a:buFont typeface="+mj-lt"/>
              <a:buAutoNum type="arabicPeriod"/>
            </a:pPr>
            <a:r>
              <a:rPr lang="en-US" b="1" dirty="0">
                <a:latin typeface="Cambria"/>
                <a:cs typeface="Cambria"/>
              </a:rPr>
              <a:t>Grouped Bar Chart</a:t>
            </a:r>
          </a:p>
          <a:p>
            <a:pPr marL="355600" indent="-342900">
              <a:lnSpc>
                <a:spcPct val="150000"/>
              </a:lnSpc>
              <a:spcBef>
                <a:spcPts val="505"/>
              </a:spcBef>
              <a:buFont typeface="+mj-lt"/>
              <a:buAutoNum type="arabicPeriod"/>
            </a:pPr>
            <a:r>
              <a:rPr lang="en-US" b="1" dirty="0">
                <a:latin typeface="Cambria"/>
                <a:cs typeface="Cambria"/>
              </a:rPr>
              <a:t>Time-Series Plot</a:t>
            </a:r>
          </a:p>
          <a:p>
            <a:pPr marL="355600" indent="-342900">
              <a:lnSpc>
                <a:spcPct val="150000"/>
              </a:lnSpc>
              <a:spcBef>
                <a:spcPts val="505"/>
              </a:spcBef>
              <a:buFont typeface="+mj-lt"/>
              <a:buAutoNum type="arabicPeriod"/>
            </a:pPr>
            <a:r>
              <a:rPr lang="en-US" b="1" dirty="0">
                <a:latin typeface="Cambria"/>
                <a:cs typeface="Cambria"/>
              </a:rPr>
              <a:t>3D Scatter Plot</a:t>
            </a:r>
          </a:p>
          <a:p>
            <a:pPr marL="355600" indent="-342900">
              <a:lnSpc>
                <a:spcPct val="150000"/>
              </a:lnSpc>
              <a:spcBef>
                <a:spcPts val="505"/>
              </a:spcBef>
              <a:buFont typeface="+mj-lt"/>
              <a:buAutoNum type="arabicPeriod"/>
            </a:pPr>
            <a:r>
              <a:rPr lang="en-US" b="1" dirty="0">
                <a:latin typeface="Cambria"/>
                <a:cs typeface="Cambria"/>
              </a:rPr>
              <a:t>3D Surface Plot</a:t>
            </a:r>
          </a:p>
          <a:p>
            <a:pPr marL="355600" indent="-342900">
              <a:lnSpc>
                <a:spcPct val="150000"/>
              </a:lnSpc>
              <a:spcBef>
                <a:spcPts val="505"/>
              </a:spcBef>
              <a:buFont typeface="+mj-lt"/>
              <a:buAutoNum type="arabicPeriod"/>
            </a:pPr>
            <a:r>
              <a:rPr lang="en-US" b="1" dirty="0">
                <a:latin typeface="Cambria"/>
                <a:cs typeface="Cambria"/>
              </a:rPr>
              <a:t>Chord Diagram</a:t>
            </a:r>
          </a:p>
          <a:p>
            <a:pPr marL="355600" indent="-342900">
              <a:lnSpc>
                <a:spcPct val="150000"/>
              </a:lnSpc>
              <a:spcBef>
                <a:spcPts val="505"/>
              </a:spcBef>
              <a:buFont typeface="+mj-lt"/>
              <a:buAutoNum type="arabicPeriod"/>
            </a:pPr>
            <a:r>
              <a:rPr lang="en-US" b="1" dirty="0">
                <a:latin typeface="Cambria"/>
                <a:cs typeface="Cambria"/>
              </a:rPr>
              <a:t>Tree Map</a:t>
            </a:r>
          </a:p>
          <a:p>
            <a:pPr marL="355600" indent="-342900">
              <a:lnSpc>
                <a:spcPct val="150000"/>
              </a:lnSpc>
              <a:spcBef>
                <a:spcPts val="505"/>
              </a:spcBef>
              <a:buFont typeface="+mj-lt"/>
              <a:buAutoNum type="arabicPeriod"/>
            </a:pPr>
            <a:r>
              <a:rPr lang="en-US" b="1" dirty="0">
                <a:latin typeface="Cambria"/>
                <a:cs typeface="Cambria"/>
              </a:rPr>
              <a:t>Radar Chart</a:t>
            </a:r>
          </a:p>
          <a:p>
            <a:pPr marL="355600" indent="-342900">
              <a:lnSpc>
                <a:spcPct val="150000"/>
              </a:lnSpc>
              <a:spcBef>
                <a:spcPts val="505"/>
              </a:spcBef>
              <a:buFont typeface="+mj-lt"/>
              <a:buAutoNum type="arabicPeriod"/>
            </a:pPr>
            <a:r>
              <a:rPr lang="en-US" b="1" dirty="0">
                <a:latin typeface="Cambria"/>
                <a:cs typeface="Cambria"/>
              </a:rPr>
              <a:t>Funnel Chart</a:t>
            </a:r>
          </a:p>
          <a:p>
            <a:pPr marL="355600" indent="-342900">
              <a:lnSpc>
                <a:spcPct val="150000"/>
              </a:lnSpc>
              <a:spcBef>
                <a:spcPts val="505"/>
              </a:spcBef>
              <a:buFont typeface="+mj-lt"/>
              <a:buAutoNum type="arabicPeriod"/>
            </a:pPr>
            <a:r>
              <a:rPr lang="en-US" b="1" dirty="0">
                <a:latin typeface="Cambria"/>
                <a:cs typeface="Cambria"/>
              </a:rPr>
              <a:t>Waterfall Chart</a:t>
            </a:r>
          </a:p>
          <a:p>
            <a:pPr marL="355600" indent="-342900">
              <a:lnSpc>
                <a:spcPct val="150000"/>
              </a:lnSpc>
              <a:spcBef>
                <a:spcPts val="505"/>
              </a:spcBef>
              <a:buFont typeface="+mj-lt"/>
              <a:buAutoNum type="arabicPeriod"/>
            </a:pPr>
            <a:r>
              <a:rPr lang="en-US" b="1" dirty="0">
                <a:latin typeface="Cambria"/>
                <a:cs typeface="Cambria"/>
              </a:rPr>
              <a:t>Geospatial Plot</a:t>
            </a:r>
          </a:p>
          <a:p>
            <a:pPr marL="355600" indent="-342900">
              <a:lnSpc>
                <a:spcPct val="150000"/>
              </a:lnSpc>
              <a:spcBef>
                <a:spcPts val="505"/>
              </a:spcBef>
              <a:buFont typeface="+mj-lt"/>
              <a:buAutoNum type="arabicPeriod"/>
            </a:pPr>
            <a:r>
              <a:rPr lang="en-US" b="1" dirty="0">
                <a:latin typeface="Cambria"/>
                <a:cs typeface="Cambria"/>
              </a:rPr>
              <a:t>Network Graph</a:t>
            </a:r>
          </a:p>
          <a:p>
            <a:pPr marL="355600" indent="-342900">
              <a:lnSpc>
                <a:spcPct val="150000"/>
              </a:lnSpc>
              <a:spcBef>
                <a:spcPts val="505"/>
              </a:spcBef>
              <a:buFont typeface="+mj-lt"/>
              <a:buAutoNum type="arabicPeriod"/>
            </a:pPr>
            <a:r>
              <a:rPr lang="en-US" b="1" dirty="0">
                <a:latin typeface="Cambria"/>
                <a:cs typeface="Cambria"/>
              </a:rPr>
              <a:t>Interactive Dashboard Elements</a:t>
            </a:r>
          </a:p>
          <a:p>
            <a:pPr marL="355600" indent="-342900">
              <a:lnSpc>
                <a:spcPct val="150000"/>
              </a:lnSpc>
              <a:spcBef>
                <a:spcPts val="505"/>
              </a:spcBef>
              <a:buFont typeface="+mj-lt"/>
              <a:buAutoNum type="arabicPeriod"/>
            </a:pPr>
            <a:endParaRPr lang="en-US" b="1" dirty="0">
              <a:latin typeface="Cambria"/>
              <a:cs typeface="Cambria"/>
            </a:endParaRPr>
          </a:p>
          <a:p>
            <a:pPr marL="355600" indent="-342900">
              <a:lnSpc>
                <a:spcPct val="150000"/>
              </a:lnSpc>
              <a:spcBef>
                <a:spcPts val="505"/>
              </a:spcBef>
              <a:buFont typeface="+mj-lt"/>
              <a:buAutoNum type="arabicPeriod"/>
            </a:pPr>
            <a:endParaRPr lang="en-US" b="1" dirty="0">
              <a:latin typeface="Cambria"/>
              <a:cs typeface="Cambria"/>
            </a:endParaRPr>
          </a:p>
          <a:p>
            <a:pPr>
              <a:lnSpc>
                <a:spcPct val="150000"/>
              </a:lnSpc>
            </a:pP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28D6EA7-994C-A11A-11E3-2369581D563D}"/>
              </a:ext>
            </a:extLst>
          </p:cNvPr>
          <p:cNvSpPr/>
          <p:nvPr/>
        </p:nvSpPr>
        <p:spPr>
          <a:xfrm>
            <a:off x="11353800" y="5943600"/>
            <a:ext cx="762000" cy="778992"/>
          </a:xfrm>
          <a:prstGeom prst="rect">
            <a:avLst/>
          </a:prstGeom>
          <a:solidFill>
            <a:srgbClr val="353537"/>
          </a:solidFill>
          <a:ln>
            <a:solidFill>
              <a:srgbClr val="35353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50492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66750" y="164718"/>
            <a:ext cx="441388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80" dirty="0"/>
              <a:t>Data</a:t>
            </a:r>
            <a:r>
              <a:rPr spc="130" dirty="0"/>
              <a:t> Visualization</a:t>
            </a:r>
            <a:r>
              <a:rPr spc="120" dirty="0"/>
              <a:t> </a:t>
            </a:r>
            <a:r>
              <a:rPr spc="75" dirty="0"/>
              <a:t>Tools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1484609" y="6147917"/>
            <a:ext cx="53467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25" dirty="0">
                <a:solidFill>
                  <a:srgbClr val="8E8E93"/>
                </a:solidFill>
                <a:latin typeface="Cambria"/>
                <a:cs typeface="Cambria"/>
              </a:rPr>
              <a:t>18</a:t>
            </a:r>
            <a:endParaRPr sz="3600">
              <a:latin typeface="Cambria"/>
              <a:cs typeface="Cambr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66750" y="554227"/>
            <a:ext cx="5629910" cy="48710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ts val="2340"/>
              </a:lnSpc>
              <a:spcBef>
                <a:spcPts val="105"/>
              </a:spcBef>
              <a:tabLst>
                <a:tab pos="1456055" algn="l"/>
                <a:tab pos="1879600" algn="l"/>
                <a:tab pos="3014980" algn="l"/>
                <a:tab pos="4423410" algn="l"/>
                <a:tab pos="4979670" algn="l"/>
              </a:tabLst>
            </a:pPr>
            <a:r>
              <a:rPr sz="2000" b="1" spc="140" dirty="0">
                <a:solidFill>
                  <a:srgbClr val="252525"/>
                </a:solidFill>
                <a:latin typeface="Cambria"/>
                <a:cs typeface="Cambria"/>
              </a:rPr>
              <a:t>Overview</a:t>
            </a:r>
            <a:r>
              <a:rPr sz="2000" b="1" dirty="0">
                <a:solidFill>
                  <a:srgbClr val="252525"/>
                </a:solidFill>
                <a:latin typeface="Cambria"/>
                <a:cs typeface="Cambria"/>
              </a:rPr>
              <a:t>	</a:t>
            </a:r>
            <a:r>
              <a:rPr sz="2000" b="1" spc="85" dirty="0">
                <a:solidFill>
                  <a:srgbClr val="252525"/>
                </a:solidFill>
                <a:latin typeface="Cambria"/>
                <a:cs typeface="Cambria"/>
              </a:rPr>
              <a:t>of</a:t>
            </a:r>
            <a:r>
              <a:rPr sz="2000" b="1" dirty="0">
                <a:solidFill>
                  <a:srgbClr val="252525"/>
                </a:solidFill>
                <a:latin typeface="Cambria"/>
                <a:cs typeface="Cambria"/>
              </a:rPr>
              <a:t>	</a:t>
            </a:r>
            <a:r>
              <a:rPr sz="2000" b="1" spc="160" dirty="0">
                <a:solidFill>
                  <a:srgbClr val="252525"/>
                </a:solidFill>
                <a:latin typeface="Cambria"/>
                <a:cs typeface="Cambria"/>
              </a:rPr>
              <a:t>Python</a:t>
            </a:r>
            <a:r>
              <a:rPr sz="2000" b="1" dirty="0">
                <a:solidFill>
                  <a:srgbClr val="252525"/>
                </a:solidFill>
                <a:latin typeface="Cambria"/>
                <a:cs typeface="Cambria"/>
              </a:rPr>
              <a:t>	</a:t>
            </a:r>
            <a:r>
              <a:rPr sz="2000" b="1" spc="125" dirty="0">
                <a:solidFill>
                  <a:srgbClr val="252525"/>
                </a:solidFill>
                <a:latin typeface="Cambria"/>
                <a:cs typeface="Cambria"/>
              </a:rPr>
              <a:t>Libraries</a:t>
            </a:r>
            <a:r>
              <a:rPr sz="2000" b="1" dirty="0">
                <a:solidFill>
                  <a:srgbClr val="252525"/>
                </a:solidFill>
                <a:latin typeface="Cambria"/>
                <a:cs typeface="Cambria"/>
              </a:rPr>
              <a:t>	</a:t>
            </a:r>
            <a:r>
              <a:rPr sz="2000" b="1" spc="85" dirty="0">
                <a:solidFill>
                  <a:srgbClr val="252525"/>
                </a:solidFill>
                <a:latin typeface="Cambria"/>
                <a:cs typeface="Cambria"/>
              </a:rPr>
              <a:t>for</a:t>
            </a:r>
            <a:r>
              <a:rPr sz="2000" b="1" dirty="0">
                <a:solidFill>
                  <a:srgbClr val="252525"/>
                </a:solidFill>
                <a:latin typeface="Cambria"/>
                <a:cs typeface="Cambria"/>
              </a:rPr>
              <a:t>	</a:t>
            </a:r>
            <a:r>
              <a:rPr sz="2000" b="1" spc="150" dirty="0">
                <a:solidFill>
                  <a:srgbClr val="252525"/>
                </a:solidFill>
                <a:latin typeface="Cambria"/>
                <a:cs typeface="Cambria"/>
              </a:rPr>
              <a:t>Data</a:t>
            </a:r>
            <a:endParaRPr sz="2000" dirty="0">
              <a:latin typeface="Cambria"/>
              <a:cs typeface="Cambria"/>
            </a:endParaRPr>
          </a:p>
          <a:p>
            <a:pPr marL="12700">
              <a:lnSpc>
                <a:spcPts val="2340"/>
              </a:lnSpc>
            </a:pPr>
            <a:r>
              <a:rPr sz="2000" b="1" spc="125" dirty="0">
                <a:solidFill>
                  <a:srgbClr val="252525"/>
                </a:solidFill>
                <a:latin typeface="Cambria"/>
                <a:cs typeface="Cambria"/>
              </a:rPr>
              <a:t>Visualization</a:t>
            </a:r>
            <a:endParaRPr sz="2000" dirty="0">
              <a:latin typeface="Cambria"/>
              <a:cs typeface="Cambria"/>
            </a:endParaRPr>
          </a:p>
          <a:p>
            <a:pPr marL="194310" marR="8255" indent="-182245" algn="just">
              <a:lnSpc>
                <a:spcPts val="1820"/>
              </a:lnSpc>
              <a:spcBef>
                <a:spcPts val="760"/>
              </a:spcBef>
              <a:buClr>
                <a:srgbClr val="6E6E74"/>
              </a:buClr>
              <a:buSzPct val="78125"/>
              <a:buFont typeface="Wingdings"/>
              <a:buChar char=""/>
              <a:tabLst>
                <a:tab pos="195580" algn="l"/>
              </a:tabLst>
            </a:pPr>
            <a:r>
              <a:rPr sz="1600" spc="65" dirty="0">
                <a:latin typeface="Cambria"/>
                <a:cs typeface="Cambria"/>
              </a:rPr>
              <a:t>Python</a:t>
            </a:r>
            <a:r>
              <a:rPr sz="1600" spc="335" dirty="0">
                <a:latin typeface="Cambria"/>
                <a:cs typeface="Cambria"/>
              </a:rPr>
              <a:t>  </a:t>
            </a:r>
            <a:r>
              <a:rPr sz="1600" spc="75" dirty="0">
                <a:latin typeface="Cambria"/>
                <a:cs typeface="Cambria"/>
              </a:rPr>
              <a:t>has</a:t>
            </a:r>
            <a:r>
              <a:rPr sz="1600" spc="340" dirty="0">
                <a:latin typeface="Cambria"/>
                <a:cs typeface="Cambria"/>
              </a:rPr>
              <a:t>  </a:t>
            </a:r>
            <a:r>
              <a:rPr sz="1600" dirty="0">
                <a:latin typeface="Cambria"/>
                <a:cs typeface="Cambria"/>
              </a:rPr>
              <a:t>become</a:t>
            </a:r>
            <a:r>
              <a:rPr sz="1600" spc="340" dirty="0">
                <a:latin typeface="Cambria"/>
                <a:cs typeface="Cambria"/>
              </a:rPr>
              <a:t>  </a:t>
            </a:r>
            <a:r>
              <a:rPr sz="1600" spc="90" dirty="0">
                <a:latin typeface="Cambria"/>
                <a:cs typeface="Cambria"/>
              </a:rPr>
              <a:t>a</a:t>
            </a:r>
            <a:r>
              <a:rPr sz="1600" spc="340" dirty="0">
                <a:latin typeface="Cambria"/>
                <a:cs typeface="Cambria"/>
              </a:rPr>
              <a:t>  </a:t>
            </a:r>
            <a:r>
              <a:rPr sz="1600" spc="60" dirty="0">
                <a:latin typeface="Cambria"/>
                <a:cs typeface="Cambria"/>
              </a:rPr>
              <a:t>dominant</a:t>
            </a:r>
            <a:r>
              <a:rPr sz="1600" spc="340" dirty="0">
                <a:latin typeface="Cambria"/>
                <a:cs typeface="Cambria"/>
              </a:rPr>
              <a:t>  </a:t>
            </a:r>
            <a:r>
              <a:rPr sz="1600" spc="70" dirty="0">
                <a:latin typeface="Cambria"/>
                <a:cs typeface="Cambria"/>
              </a:rPr>
              <a:t>language</a:t>
            </a:r>
            <a:r>
              <a:rPr sz="1600" spc="345" dirty="0">
                <a:latin typeface="Cambria"/>
                <a:cs typeface="Cambria"/>
              </a:rPr>
              <a:t>  </a:t>
            </a:r>
            <a:r>
              <a:rPr sz="1600" spc="70" dirty="0">
                <a:latin typeface="Cambria"/>
                <a:cs typeface="Cambria"/>
              </a:rPr>
              <a:t>in</a:t>
            </a:r>
            <a:r>
              <a:rPr sz="1600" spc="335" dirty="0">
                <a:latin typeface="Cambria"/>
                <a:cs typeface="Cambria"/>
              </a:rPr>
              <a:t>  </a:t>
            </a:r>
            <a:r>
              <a:rPr sz="1600" spc="60" dirty="0">
                <a:latin typeface="Cambria"/>
                <a:cs typeface="Cambria"/>
              </a:rPr>
              <a:t>data 	</a:t>
            </a:r>
            <a:r>
              <a:rPr sz="1600" spc="50" dirty="0">
                <a:latin typeface="Cambria"/>
                <a:cs typeface="Cambria"/>
              </a:rPr>
              <a:t>science,</a:t>
            </a:r>
            <a:r>
              <a:rPr sz="1600" spc="434" dirty="0">
                <a:latin typeface="Cambria"/>
                <a:cs typeface="Cambria"/>
              </a:rPr>
              <a:t>  </a:t>
            </a:r>
            <a:r>
              <a:rPr sz="1600" dirty="0">
                <a:latin typeface="Cambria"/>
                <a:cs typeface="Cambria"/>
              </a:rPr>
              <a:t>offering</a:t>
            </a:r>
            <a:r>
              <a:rPr sz="1600" spc="434" dirty="0">
                <a:latin typeface="Cambria"/>
                <a:cs typeface="Cambria"/>
              </a:rPr>
              <a:t>  </a:t>
            </a:r>
            <a:r>
              <a:rPr sz="1600" spc="90" dirty="0">
                <a:latin typeface="Cambria"/>
                <a:cs typeface="Cambria"/>
              </a:rPr>
              <a:t>a</a:t>
            </a:r>
            <a:r>
              <a:rPr sz="1600" spc="430" dirty="0">
                <a:latin typeface="Cambria"/>
                <a:cs typeface="Cambria"/>
              </a:rPr>
              <a:t>  </a:t>
            </a:r>
            <a:r>
              <a:rPr sz="1600" spc="50" dirty="0">
                <a:latin typeface="Cambria"/>
                <a:cs typeface="Cambria"/>
              </a:rPr>
              <a:t>rich</a:t>
            </a:r>
            <a:r>
              <a:rPr sz="1600" spc="430" dirty="0">
                <a:latin typeface="Cambria"/>
                <a:cs typeface="Cambria"/>
              </a:rPr>
              <a:t>  </a:t>
            </a:r>
            <a:r>
              <a:rPr sz="1600" dirty="0">
                <a:latin typeface="Cambria"/>
                <a:cs typeface="Cambria"/>
              </a:rPr>
              <a:t>ecosystem</a:t>
            </a:r>
            <a:r>
              <a:rPr sz="1600" spc="434" dirty="0">
                <a:latin typeface="Cambria"/>
                <a:cs typeface="Cambria"/>
              </a:rPr>
              <a:t>  </a:t>
            </a:r>
            <a:r>
              <a:rPr sz="1600" dirty="0">
                <a:latin typeface="Cambria"/>
                <a:cs typeface="Cambria"/>
              </a:rPr>
              <a:t>of</a:t>
            </a:r>
            <a:r>
              <a:rPr sz="1600" spc="430" dirty="0">
                <a:latin typeface="Cambria"/>
                <a:cs typeface="Cambria"/>
              </a:rPr>
              <a:t>  </a:t>
            </a:r>
            <a:r>
              <a:rPr sz="1600" spc="50" dirty="0">
                <a:latin typeface="Cambria"/>
                <a:cs typeface="Cambria"/>
              </a:rPr>
              <a:t>visualization 	libraries.</a:t>
            </a:r>
            <a:endParaRPr sz="1600" dirty="0">
              <a:latin typeface="Cambria"/>
              <a:cs typeface="Cambria"/>
            </a:endParaRPr>
          </a:p>
          <a:p>
            <a:pPr marL="358775" indent="-346075" algn="just">
              <a:lnSpc>
                <a:spcPct val="100000"/>
              </a:lnSpc>
              <a:spcBef>
                <a:spcPts val="745"/>
              </a:spcBef>
              <a:buClr>
                <a:srgbClr val="6E6E74"/>
              </a:buClr>
              <a:buSzPct val="80555"/>
              <a:buAutoNum type="arabicPeriod"/>
              <a:tabLst>
                <a:tab pos="358775" algn="l"/>
              </a:tabLst>
            </a:pPr>
            <a:r>
              <a:rPr sz="1800" b="1" spc="105" dirty="0">
                <a:latin typeface="Cambria"/>
                <a:cs typeface="Cambria"/>
              </a:rPr>
              <a:t>Matplotlib</a:t>
            </a:r>
            <a:endParaRPr sz="1800" dirty="0">
              <a:latin typeface="Cambria"/>
              <a:cs typeface="Cambria"/>
            </a:endParaRPr>
          </a:p>
          <a:p>
            <a:pPr marL="287020" algn="just">
              <a:lnSpc>
                <a:spcPts val="1825"/>
              </a:lnSpc>
              <a:spcBef>
                <a:spcPts val="310"/>
              </a:spcBef>
            </a:pPr>
            <a:r>
              <a:rPr lang="en-US" sz="1600" spc="-835" dirty="0">
                <a:solidFill>
                  <a:srgbClr val="6E6E74"/>
                </a:solidFill>
                <a:latin typeface="Arial MT"/>
                <a:cs typeface="Arial MT"/>
              </a:rPr>
              <a:t> </a:t>
            </a:r>
            <a:r>
              <a:rPr sz="1600" spc="60" dirty="0">
                <a:solidFill>
                  <a:srgbClr val="252525"/>
                </a:solidFill>
                <a:latin typeface="Cambria"/>
                <a:cs typeface="Cambria"/>
              </a:rPr>
              <a:t>Matplotlib</a:t>
            </a:r>
            <a:r>
              <a:rPr sz="1600" spc="385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600" spc="50" dirty="0">
                <a:solidFill>
                  <a:srgbClr val="252525"/>
                </a:solidFill>
                <a:latin typeface="Cambria"/>
                <a:cs typeface="Cambria"/>
              </a:rPr>
              <a:t>is</a:t>
            </a:r>
            <a:r>
              <a:rPr sz="1600" spc="385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600" spc="55" dirty="0">
                <a:solidFill>
                  <a:srgbClr val="252525"/>
                </a:solidFill>
                <a:latin typeface="Cambria"/>
                <a:cs typeface="Cambria"/>
              </a:rPr>
              <a:t>the</a:t>
            </a:r>
            <a:r>
              <a:rPr sz="1600" spc="390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600" spc="60" dirty="0">
                <a:solidFill>
                  <a:srgbClr val="252525"/>
                </a:solidFill>
                <a:latin typeface="Cambria"/>
                <a:cs typeface="Cambria"/>
              </a:rPr>
              <a:t>grandfather</a:t>
            </a:r>
            <a:r>
              <a:rPr sz="1600" spc="395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600" dirty="0">
                <a:solidFill>
                  <a:srgbClr val="252525"/>
                </a:solidFill>
                <a:latin typeface="Cambria"/>
                <a:cs typeface="Cambria"/>
              </a:rPr>
              <a:t>of</a:t>
            </a:r>
            <a:r>
              <a:rPr sz="1600" spc="385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600" dirty="0">
                <a:solidFill>
                  <a:srgbClr val="252525"/>
                </a:solidFill>
                <a:latin typeface="Cambria"/>
                <a:cs typeface="Cambria"/>
              </a:rPr>
              <a:t>python</a:t>
            </a:r>
            <a:r>
              <a:rPr sz="1600" spc="390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600" spc="40" dirty="0">
                <a:solidFill>
                  <a:srgbClr val="252525"/>
                </a:solidFill>
                <a:latin typeface="Cambria"/>
                <a:cs typeface="Cambria"/>
              </a:rPr>
              <a:t>visualization</a:t>
            </a:r>
            <a:endParaRPr sz="1600" dirty="0">
              <a:latin typeface="Cambria"/>
              <a:cs typeface="Cambria"/>
            </a:endParaRPr>
          </a:p>
          <a:p>
            <a:pPr marL="469900">
              <a:lnSpc>
                <a:spcPts val="1825"/>
              </a:lnSpc>
            </a:pPr>
            <a:r>
              <a:rPr sz="1600" spc="50" dirty="0">
                <a:solidFill>
                  <a:srgbClr val="252525"/>
                </a:solidFill>
                <a:latin typeface="Cambria"/>
                <a:cs typeface="Cambria"/>
              </a:rPr>
              <a:t>packages.</a:t>
            </a:r>
            <a:endParaRPr sz="1600" dirty="0">
              <a:latin typeface="Cambria"/>
              <a:cs typeface="Cambria"/>
            </a:endParaRPr>
          </a:p>
          <a:p>
            <a:pPr marL="287020">
              <a:lnSpc>
                <a:spcPct val="100000"/>
              </a:lnSpc>
              <a:spcBef>
                <a:spcPts val="409"/>
              </a:spcBef>
            </a:pPr>
            <a:r>
              <a:rPr lang="en-US" sz="1600" spc="-835" dirty="0">
                <a:solidFill>
                  <a:srgbClr val="6E6E74"/>
                </a:solidFill>
                <a:latin typeface="Arial MT"/>
                <a:cs typeface="Arial MT"/>
              </a:rPr>
              <a:t> </a:t>
            </a:r>
            <a:r>
              <a:rPr sz="1600" spc="55" dirty="0">
                <a:solidFill>
                  <a:srgbClr val="252525"/>
                </a:solidFill>
                <a:latin typeface="Cambria"/>
                <a:cs typeface="Cambria"/>
              </a:rPr>
              <a:t>Foundation</a:t>
            </a:r>
            <a:r>
              <a:rPr sz="1600" spc="140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600" dirty="0">
                <a:solidFill>
                  <a:srgbClr val="252525"/>
                </a:solidFill>
                <a:latin typeface="Cambria"/>
                <a:cs typeface="Cambria"/>
              </a:rPr>
              <a:t>for</a:t>
            </a:r>
            <a:r>
              <a:rPr sz="1600" spc="145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600" spc="65" dirty="0">
                <a:solidFill>
                  <a:srgbClr val="252525"/>
                </a:solidFill>
                <a:latin typeface="Cambria"/>
                <a:cs typeface="Cambria"/>
              </a:rPr>
              <a:t>many</a:t>
            </a:r>
            <a:r>
              <a:rPr sz="1600" spc="160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600" dirty="0">
                <a:solidFill>
                  <a:srgbClr val="252525"/>
                </a:solidFill>
                <a:latin typeface="Cambria"/>
                <a:cs typeface="Cambria"/>
              </a:rPr>
              <a:t>other</a:t>
            </a:r>
            <a:r>
              <a:rPr sz="1600" spc="125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600" spc="40" dirty="0">
                <a:solidFill>
                  <a:srgbClr val="252525"/>
                </a:solidFill>
                <a:latin typeface="Cambria"/>
                <a:cs typeface="Cambria"/>
              </a:rPr>
              <a:t>libraries.</a:t>
            </a:r>
            <a:endParaRPr sz="1600" dirty="0">
              <a:latin typeface="Cambria"/>
              <a:cs typeface="Cambria"/>
            </a:endParaRPr>
          </a:p>
          <a:p>
            <a:pPr marL="469900" marR="7620" indent="-182880">
              <a:lnSpc>
                <a:spcPts val="1730"/>
              </a:lnSpc>
              <a:spcBef>
                <a:spcPts val="625"/>
              </a:spcBef>
            </a:pPr>
            <a:r>
              <a:rPr lang="en-US" sz="1600" spc="-835" dirty="0">
                <a:solidFill>
                  <a:srgbClr val="6E6E74"/>
                </a:solidFill>
                <a:latin typeface="Arial MT"/>
                <a:cs typeface="Arial MT"/>
              </a:rPr>
              <a:t> </a:t>
            </a:r>
            <a:r>
              <a:rPr sz="1600" spc="95" dirty="0">
                <a:solidFill>
                  <a:srgbClr val="252525"/>
                </a:solidFill>
                <a:latin typeface="Cambria"/>
                <a:cs typeface="Cambria"/>
              </a:rPr>
              <a:t>It</a:t>
            </a:r>
            <a:r>
              <a:rPr sz="1600" spc="75" dirty="0">
                <a:solidFill>
                  <a:srgbClr val="252525"/>
                </a:solidFill>
                <a:latin typeface="Cambria"/>
                <a:cs typeface="Cambria"/>
              </a:rPr>
              <a:t>  </a:t>
            </a:r>
            <a:r>
              <a:rPr sz="1600" spc="50" dirty="0">
                <a:solidFill>
                  <a:srgbClr val="252525"/>
                </a:solidFill>
                <a:latin typeface="Cambria"/>
                <a:cs typeface="Cambria"/>
              </a:rPr>
              <a:t>is</a:t>
            </a:r>
            <a:r>
              <a:rPr sz="1600" spc="490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600" dirty="0">
                <a:solidFill>
                  <a:srgbClr val="252525"/>
                </a:solidFill>
                <a:latin typeface="Cambria"/>
                <a:cs typeface="Cambria"/>
              </a:rPr>
              <a:t>extremely</a:t>
            </a:r>
            <a:r>
              <a:rPr sz="1600" spc="85" dirty="0">
                <a:solidFill>
                  <a:srgbClr val="252525"/>
                </a:solidFill>
                <a:latin typeface="Cambria"/>
                <a:cs typeface="Cambria"/>
              </a:rPr>
              <a:t>  </a:t>
            </a:r>
            <a:r>
              <a:rPr sz="1600" dirty="0">
                <a:solidFill>
                  <a:srgbClr val="252525"/>
                </a:solidFill>
                <a:latin typeface="Cambria"/>
                <a:cs typeface="Cambria"/>
              </a:rPr>
              <a:t>powerful</a:t>
            </a:r>
            <a:r>
              <a:rPr sz="1600" spc="495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600" spc="55" dirty="0">
                <a:solidFill>
                  <a:srgbClr val="252525"/>
                </a:solidFill>
                <a:latin typeface="Cambria"/>
                <a:cs typeface="Cambria"/>
              </a:rPr>
              <a:t>but</a:t>
            </a:r>
            <a:r>
              <a:rPr sz="1600" spc="75" dirty="0">
                <a:solidFill>
                  <a:srgbClr val="252525"/>
                </a:solidFill>
                <a:latin typeface="Cambria"/>
                <a:cs typeface="Cambria"/>
              </a:rPr>
              <a:t>  </a:t>
            </a:r>
            <a:r>
              <a:rPr sz="1600" spc="50" dirty="0">
                <a:solidFill>
                  <a:srgbClr val="252525"/>
                </a:solidFill>
                <a:latin typeface="Cambria"/>
                <a:cs typeface="Cambria"/>
              </a:rPr>
              <a:t>with</a:t>
            </a:r>
            <a:r>
              <a:rPr sz="1600" spc="75" dirty="0">
                <a:solidFill>
                  <a:srgbClr val="252525"/>
                </a:solidFill>
                <a:latin typeface="Cambria"/>
                <a:cs typeface="Cambria"/>
              </a:rPr>
              <a:t>  that</a:t>
            </a:r>
            <a:r>
              <a:rPr sz="1600" spc="85" dirty="0">
                <a:solidFill>
                  <a:srgbClr val="252525"/>
                </a:solidFill>
                <a:latin typeface="Cambria"/>
                <a:cs typeface="Cambria"/>
              </a:rPr>
              <a:t>  </a:t>
            </a:r>
            <a:r>
              <a:rPr sz="1600" dirty="0">
                <a:solidFill>
                  <a:srgbClr val="252525"/>
                </a:solidFill>
                <a:latin typeface="Cambria"/>
                <a:cs typeface="Cambria"/>
              </a:rPr>
              <a:t>power</a:t>
            </a:r>
            <a:r>
              <a:rPr sz="1600" spc="80" dirty="0">
                <a:solidFill>
                  <a:srgbClr val="252525"/>
                </a:solidFill>
                <a:latin typeface="Cambria"/>
                <a:cs typeface="Cambria"/>
              </a:rPr>
              <a:t>  </a:t>
            </a:r>
            <a:r>
              <a:rPr sz="1600" spc="-10" dirty="0">
                <a:solidFill>
                  <a:srgbClr val="252525"/>
                </a:solidFill>
                <a:latin typeface="Cambria"/>
                <a:cs typeface="Cambria"/>
              </a:rPr>
              <a:t>comes complexity.</a:t>
            </a:r>
            <a:endParaRPr sz="1600" dirty="0">
              <a:latin typeface="Cambria"/>
              <a:cs typeface="Cambria"/>
            </a:endParaRPr>
          </a:p>
          <a:p>
            <a:pPr marL="469900" marR="6985" indent="-182880">
              <a:lnSpc>
                <a:spcPts val="1730"/>
              </a:lnSpc>
              <a:spcBef>
                <a:spcPts val="595"/>
              </a:spcBef>
              <a:tabLst>
                <a:tab pos="1238250" algn="l"/>
                <a:tab pos="1842770" algn="l"/>
                <a:tab pos="2963545" algn="l"/>
                <a:tab pos="5095875" algn="l"/>
              </a:tabLst>
            </a:pPr>
            <a:r>
              <a:rPr lang="en-US" sz="1600" spc="-835" dirty="0">
                <a:solidFill>
                  <a:srgbClr val="6E6E74"/>
                </a:solidFill>
                <a:latin typeface="Arial MT"/>
                <a:cs typeface="Arial MT"/>
              </a:rPr>
              <a:t> </a:t>
            </a:r>
            <a:r>
              <a:rPr sz="1600" spc="60" dirty="0">
                <a:solidFill>
                  <a:srgbClr val="252525"/>
                </a:solidFill>
                <a:latin typeface="Cambria"/>
                <a:cs typeface="Cambria"/>
              </a:rPr>
              <a:t>Best</a:t>
            </a:r>
            <a:r>
              <a:rPr sz="1600" dirty="0">
                <a:solidFill>
                  <a:srgbClr val="252525"/>
                </a:solidFill>
                <a:latin typeface="Cambria"/>
                <a:cs typeface="Cambria"/>
              </a:rPr>
              <a:t>	</a:t>
            </a:r>
            <a:r>
              <a:rPr sz="1600" spc="-25" dirty="0">
                <a:solidFill>
                  <a:srgbClr val="252525"/>
                </a:solidFill>
                <a:latin typeface="Cambria"/>
                <a:cs typeface="Cambria"/>
              </a:rPr>
              <a:t>for</a:t>
            </a:r>
            <a:r>
              <a:rPr sz="1600" dirty="0">
                <a:solidFill>
                  <a:srgbClr val="252525"/>
                </a:solidFill>
                <a:latin typeface="Cambria"/>
                <a:cs typeface="Cambria"/>
              </a:rPr>
              <a:t>	</a:t>
            </a:r>
            <a:r>
              <a:rPr sz="1600" spc="45" dirty="0">
                <a:solidFill>
                  <a:srgbClr val="252525"/>
                </a:solidFill>
                <a:latin typeface="Cambria"/>
                <a:cs typeface="Cambria"/>
              </a:rPr>
              <a:t>creating</a:t>
            </a:r>
            <a:r>
              <a:rPr sz="1600" dirty="0">
                <a:solidFill>
                  <a:srgbClr val="252525"/>
                </a:solidFill>
                <a:latin typeface="Cambria"/>
                <a:cs typeface="Cambria"/>
              </a:rPr>
              <a:t>	publication-</a:t>
            </a:r>
            <a:r>
              <a:rPr sz="1600" spc="45" dirty="0">
                <a:solidFill>
                  <a:srgbClr val="252525"/>
                </a:solidFill>
                <a:latin typeface="Cambria"/>
                <a:cs typeface="Cambria"/>
              </a:rPr>
              <a:t>quality</a:t>
            </a:r>
            <a:r>
              <a:rPr sz="1600" dirty="0">
                <a:solidFill>
                  <a:srgbClr val="252525"/>
                </a:solidFill>
                <a:latin typeface="Cambria"/>
                <a:cs typeface="Cambria"/>
              </a:rPr>
              <a:t>	</a:t>
            </a:r>
            <a:r>
              <a:rPr sz="1600" spc="45" dirty="0">
                <a:solidFill>
                  <a:srgbClr val="252525"/>
                </a:solidFill>
                <a:latin typeface="Cambria"/>
                <a:cs typeface="Cambria"/>
              </a:rPr>
              <a:t>static visualizations.</a:t>
            </a:r>
            <a:endParaRPr sz="1600" dirty="0">
              <a:latin typeface="Cambria"/>
              <a:cs typeface="Cambria"/>
            </a:endParaRPr>
          </a:p>
          <a:p>
            <a:pPr marL="287020">
              <a:lnSpc>
                <a:spcPct val="100000"/>
              </a:lnSpc>
              <a:spcBef>
                <a:spcPts val="384"/>
              </a:spcBef>
            </a:pPr>
            <a:r>
              <a:rPr lang="en-US" sz="1600" spc="-835" dirty="0">
                <a:solidFill>
                  <a:srgbClr val="6E6E74"/>
                </a:solidFill>
                <a:latin typeface="Arial MT"/>
                <a:cs typeface="Arial MT"/>
              </a:rPr>
              <a:t> </a:t>
            </a:r>
            <a:r>
              <a:rPr sz="1600" b="1" spc="105" dirty="0">
                <a:solidFill>
                  <a:srgbClr val="252525"/>
                </a:solidFill>
                <a:latin typeface="Cambria"/>
                <a:cs typeface="Cambria"/>
              </a:rPr>
              <a:t>Example</a:t>
            </a:r>
            <a:r>
              <a:rPr sz="1600" spc="105" dirty="0">
                <a:solidFill>
                  <a:srgbClr val="252525"/>
                </a:solidFill>
                <a:latin typeface="Cambria"/>
                <a:cs typeface="Cambria"/>
              </a:rPr>
              <a:t>:</a:t>
            </a:r>
            <a:r>
              <a:rPr sz="1600" spc="195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600" spc="85" dirty="0">
                <a:solidFill>
                  <a:srgbClr val="252525"/>
                </a:solidFill>
                <a:latin typeface="Cambria"/>
                <a:cs typeface="Cambria"/>
              </a:rPr>
              <a:t>Line</a:t>
            </a:r>
            <a:r>
              <a:rPr sz="1600" spc="165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600" dirty="0">
                <a:solidFill>
                  <a:srgbClr val="252525"/>
                </a:solidFill>
                <a:latin typeface="Cambria"/>
                <a:cs typeface="Cambria"/>
              </a:rPr>
              <a:t>plots,</a:t>
            </a:r>
            <a:r>
              <a:rPr sz="1600" spc="185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600" dirty="0">
                <a:solidFill>
                  <a:srgbClr val="252525"/>
                </a:solidFill>
                <a:latin typeface="Cambria"/>
                <a:cs typeface="Cambria"/>
              </a:rPr>
              <a:t>bar</a:t>
            </a:r>
            <a:r>
              <a:rPr sz="1600" spc="170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600" spc="55" dirty="0">
                <a:solidFill>
                  <a:srgbClr val="252525"/>
                </a:solidFill>
                <a:latin typeface="Cambria"/>
                <a:cs typeface="Cambria"/>
              </a:rPr>
              <a:t>charts.</a:t>
            </a:r>
            <a:endParaRPr sz="1600" dirty="0">
              <a:latin typeface="Cambria"/>
              <a:cs typeface="Cambria"/>
            </a:endParaRPr>
          </a:p>
          <a:p>
            <a:pPr marL="355600" indent="-342900">
              <a:lnSpc>
                <a:spcPct val="100000"/>
              </a:lnSpc>
              <a:spcBef>
                <a:spcPts val="890"/>
              </a:spcBef>
              <a:buClr>
                <a:srgbClr val="6E6E74"/>
              </a:buClr>
              <a:buSzPct val="80555"/>
              <a:buAutoNum type="arabicPeriod" startAt="2"/>
              <a:tabLst>
                <a:tab pos="355600" algn="l"/>
              </a:tabLst>
            </a:pPr>
            <a:r>
              <a:rPr sz="1800" b="1" spc="140" dirty="0">
                <a:latin typeface="Cambria"/>
                <a:cs typeface="Cambria"/>
              </a:rPr>
              <a:t>Pandas</a:t>
            </a:r>
            <a:endParaRPr sz="1800" dirty="0">
              <a:latin typeface="Cambria"/>
              <a:cs typeface="Cambria"/>
            </a:endParaRPr>
          </a:p>
          <a:p>
            <a:pPr marL="287020">
              <a:lnSpc>
                <a:spcPct val="100000"/>
              </a:lnSpc>
              <a:spcBef>
                <a:spcPts val="309"/>
              </a:spcBef>
            </a:pPr>
            <a:r>
              <a:rPr lang="en-US" sz="1600" spc="-835" dirty="0">
                <a:solidFill>
                  <a:srgbClr val="6E6E74"/>
                </a:solidFill>
                <a:latin typeface="Arial MT"/>
                <a:cs typeface="Arial MT"/>
              </a:rPr>
              <a:t> </a:t>
            </a:r>
            <a:r>
              <a:rPr sz="1600" spc="70" dirty="0">
                <a:solidFill>
                  <a:srgbClr val="252525"/>
                </a:solidFill>
                <a:latin typeface="Cambria"/>
                <a:cs typeface="Cambria"/>
              </a:rPr>
              <a:t>Built-</a:t>
            </a:r>
            <a:r>
              <a:rPr sz="1600" spc="65" dirty="0">
                <a:solidFill>
                  <a:srgbClr val="252525"/>
                </a:solidFill>
                <a:latin typeface="Cambria"/>
                <a:cs typeface="Cambria"/>
              </a:rPr>
              <a:t>in</a:t>
            </a:r>
            <a:r>
              <a:rPr sz="1600" spc="195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600" spc="45" dirty="0">
                <a:solidFill>
                  <a:srgbClr val="252525"/>
                </a:solidFill>
                <a:latin typeface="Cambria"/>
                <a:cs typeface="Cambria"/>
              </a:rPr>
              <a:t>plotting</a:t>
            </a:r>
            <a:r>
              <a:rPr sz="1600" spc="210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600" dirty="0">
                <a:solidFill>
                  <a:srgbClr val="252525"/>
                </a:solidFill>
                <a:latin typeface="Cambria"/>
                <a:cs typeface="Cambria"/>
              </a:rPr>
              <a:t>functions</a:t>
            </a:r>
            <a:r>
              <a:rPr sz="1600" spc="200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600" dirty="0">
                <a:solidFill>
                  <a:srgbClr val="252525"/>
                </a:solidFill>
                <a:latin typeface="Cambria"/>
                <a:cs typeface="Cambria"/>
              </a:rPr>
              <a:t>based</a:t>
            </a:r>
            <a:r>
              <a:rPr sz="1600" spc="195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600" dirty="0">
                <a:solidFill>
                  <a:srgbClr val="252525"/>
                </a:solidFill>
                <a:latin typeface="Cambria"/>
                <a:cs typeface="Cambria"/>
              </a:rPr>
              <a:t>on</a:t>
            </a:r>
            <a:r>
              <a:rPr sz="1600" spc="180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600" spc="55" dirty="0">
                <a:solidFill>
                  <a:srgbClr val="252525"/>
                </a:solidFill>
                <a:latin typeface="Cambria"/>
                <a:cs typeface="Cambria"/>
              </a:rPr>
              <a:t>Matplotlib.</a:t>
            </a:r>
            <a:endParaRPr sz="1600" dirty="0">
              <a:latin typeface="Cambria"/>
              <a:cs typeface="Cambria"/>
            </a:endParaRPr>
          </a:p>
          <a:p>
            <a:pPr marL="287020">
              <a:lnSpc>
                <a:spcPct val="100000"/>
              </a:lnSpc>
              <a:spcBef>
                <a:spcPts val="405"/>
              </a:spcBef>
            </a:pPr>
            <a:r>
              <a:rPr lang="en-US" sz="1600" spc="-835" dirty="0">
                <a:solidFill>
                  <a:srgbClr val="6E6E74"/>
                </a:solidFill>
                <a:latin typeface="Arial MT"/>
                <a:cs typeface="Arial MT"/>
              </a:rPr>
              <a:t> </a:t>
            </a:r>
            <a:r>
              <a:rPr sz="1600" b="1" spc="80" dirty="0">
                <a:solidFill>
                  <a:srgbClr val="252525"/>
                </a:solidFill>
                <a:latin typeface="Cambria"/>
                <a:cs typeface="Cambria"/>
              </a:rPr>
              <a:t>Features:</a:t>
            </a:r>
            <a:endParaRPr sz="1600" dirty="0">
              <a:latin typeface="Cambria"/>
              <a:cs typeface="Cambr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41375" y="5454802"/>
            <a:ext cx="4747895" cy="1290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7020">
              <a:lnSpc>
                <a:spcPts val="1595"/>
              </a:lnSpc>
              <a:spcBef>
                <a:spcPts val="100"/>
              </a:spcBef>
              <a:tabLst>
                <a:tab pos="1630680" algn="l"/>
                <a:tab pos="2080260" algn="l"/>
                <a:tab pos="2748280" algn="l"/>
                <a:tab pos="4109085" algn="l"/>
              </a:tabLst>
            </a:pPr>
            <a:r>
              <a:rPr lang="en-US" sz="1400" spc="-730" dirty="0">
                <a:solidFill>
                  <a:srgbClr val="6E6E74"/>
                </a:solidFill>
                <a:latin typeface="Arial MT"/>
                <a:cs typeface="Arial MT"/>
              </a:rPr>
              <a:t> </a:t>
            </a:r>
            <a:r>
              <a:rPr sz="1400" spc="40" dirty="0">
                <a:solidFill>
                  <a:srgbClr val="252525"/>
                </a:solidFill>
                <a:latin typeface="Cambria"/>
                <a:cs typeface="Cambria"/>
              </a:rPr>
              <a:t>Convenient</a:t>
            </a:r>
            <a:r>
              <a:rPr sz="1400" dirty="0">
                <a:solidFill>
                  <a:srgbClr val="252525"/>
                </a:solidFill>
                <a:latin typeface="Cambria"/>
                <a:cs typeface="Cambria"/>
              </a:rPr>
              <a:t>	</a:t>
            </a:r>
            <a:r>
              <a:rPr sz="1400" spc="-25" dirty="0">
                <a:solidFill>
                  <a:srgbClr val="252525"/>
                </a:solidFill>
                <a:latin typeface="Cambria"/>
                <a:cs typeface="Cambria"/>
              </a:rPr>
              <a:t>for</a:t>
            </a:r>
            <a:r>
              <a:rPr sz="1400" dirty="0">
                <a:solidFill>
                  <a:srgbClr val="252525"/>
                </a:solidFill>
                <a:latin typeface="Cambria"/>
                <a:cs typeface="Cambria"/>
              </a:rPr>
              <a:t>	</a:t>
            </a:r>
            <a:r>
              <a:rPr sz="1400" spc="-20" dirty="0">
                <a:solidFill>
                  <a:srgbClr val="252525"/>
                </a:solidFill>
                <a:latin typeface="Cambria"/>
                <a:cs typeface="Cambria"/>
              </a:rPr>
              <a:t>quick</a:t>
            </a:r>
            <a:r>
              <a:rPr sz="1400" dirty="0">
                <a:solidFill>
                  <a:srgbClr val="252525"/>
                </a:solidFill>
                <a:latin typeface="Cambria"/>
                <a:cs typeface="Cambria"/>
              </a:rPr>
              <a:t>	</a:t>
            </a:r>
            <a:r>
              <a:rPr sz="1400" spc="35" dirty="0">
                <a:solidFill>
                  <a:srgbClr val="252525"/>
                </a:solidFill>
                <a:latin typeface="Cambria"/>
                <a:cs typeface="Cambria"/>
              </a:rPr>
              <a:t>visualizations</a:t>
            </a:r>
            <a:r>
              <a:rPr sz="1400" dirty="0">
                <a:solidFill>
                  <a:srgbClr val="252525"/>
                </a:solidFill>
                <a:latin typeface="Cambria"/>
                <a:cs typeface="Cambria"/>
              </a:rPr>
              <a:t>	</a:t>
            </a:r>
            <a:r>
              <a:rPr sz="1400" spc="-10" dirty="0">
                <a:solidFill>
                  <a:srgbClr val="252525"/>
                </a:solidFill>
                <a:latin typeface="Cambria"/>
                <a:cs typeface="Cambria"/>
              </a:rPr>
              <a:t>directly</a:t>
            </a:r>
            <a:endParaRPr sz="1400" dirty="0">
              <a:latin typeface="Cambria"/>
              <a:cs typeface="Cambria"/>
            </a:endParaRPr>
          </a:p>
          <a:p>
            <a:pPr marL="469900">
              <a:lnSpc>
                <a:spcPts val="1595"/>
              </a:lnSpc>
            </a:pPr>
            <a:r>
              <a:rPr sz="1400" spc="70" dirty="0">
                <a:solidFill>
                  <a:srgbClr val="252525"/>
                </a:solidFill>
                <a:latin typeface="Cambria"/>
                <a:cs typeface="Cambria"/>
              </a:rPr>
              <a:t>DataFrames.</a:t>
            </a:r>
            <a:endParaRPr sz="1400" dirty="0">
              <a:latin typeface="Cambria"/>
              <a:cs typeface="Cambria"/>
            </a:endParaRPr>
          </a:p>
          <a:p>
            <a:pPr marL="287020">
              <a:lnSpc>
                <a:spcPct val="100000"/>
              </a:lnSpc>
              <a:spcBef>
                <a:spcPts val="434"/>
              </a:spcBef>
            </a:pPr>
            <a:r>
              <a:rPr lang="en-US" sz="1400" spc="-730" dirty="0">
                <a:solidFill>
                  <a:srgbClr val="6E6E74"/>
                </a:solidFill>
                <a:latin typeface="Arial MT"/>
                <a:cs typeface="Arial MT"/>
              </a:rPr>
              <a:t> </a:t>
            </a:r>
            <a:r>
              <a:rPr sz="1400" spc="60" dirty="0">
                <a:solidFill>
                  <a:srgbClr val="252525"/>
                </a:solidFill>
                <a:latin typeface="Cambria"/>
                <a:cs typeface="Cambria"/>
              </a:rPr>
              <a:t>Ideal</a:t>
            </a:r>
            <a:r>
              <a:rPr sz="1400" spc="130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400" dirty="0">
                <a:solidFill>
                  <a:srgbClr val="252525"/>
                </a:solidFill>
                <a:latin typeface="Cambria"/>
                <a:cs typeface="Cambria"/>
              </a:rPr>
              <a:t>for</a:t>
            </a:r>
            <a:r>
              <a:rPr sz="1400" spc="145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400" spc="50" dirty="0">
                <a:solidFill>
                  <a:srgbClr val="252525"/>
                </a:solidFill>
                <a:latin typeface="Cambria"/>
                <a:cs typeface="Cambria"/>
              </a:rPr>
              <a:t>simple,</a:t>
            </a:r>
            <a:r>
              <a:rPr sz="1400" spc="130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400" dirty="0">
                <a:solidFill>
                  <a:srgbClr val="252525"/>
                </a:solidFill>
                <a:latin typeface="Cambria"/>
                <a:cs typeface="Cambria"/>
              </a:rPr>
              <a:t>exploratory</a:t>
            </a:r>
            <a:r>
              <a:rPr sz="1400" spc="120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400" spc="-10" dirty="0">
                <a:solidFill>
                  <a:srgbClr val="252525"/>
                </a:solidFill>
                <a:latin typeface="Cambria"/>
                <a:cs typeface="Cambria"/>
              </a:rPr>
              <a:t>plots.</a:t>
            </a:r>
            <a:endParaRPr sz="1400" dirty="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400"/>
              </a:spcBef>
            </a:pPr>
            <a:r>
              <a:rPr lang="en-US" sz="1600" spc="-835" dirty="0">
                <a:solidFill>
                  <a:srgbClr val="6E6E74"/>
                </a:solidFill>
                <a:latin typeface="Arial MT"/>
                <a:cs typeface="Arial MT"/>
              </a:rPr>
              <a:t> </a:t>
            </a:r>
            <a:r>
              <a:rPr sz="1600" b="1" spc="114" dirty="0">
                <a:solidFill>
                  <a:srgbClr val="252525"/>
                </a:solidFill>
                <a:latin typeface="Cambria"/>
                <a:cs typeface="Cambria"/>
              </a:rPr>
              <a:t>Use</a:t>
            </a:r>
            <a:r>
              <a:rPr sz="1600" b="1" spc="140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600" b="1" spc="105" dirty="0">
                <a:solidFill>
                  <a:srgbClr val="252525"/>
                </a:solidFill>
                <a:latin typeface="Cambria"/>
                <a:cs typeface="Cambria"/>
              </a:rPr>
              <a:t>Case</a:t>
            </a:r>
            <a:r>
              <a:rPr sz="1600" spc="105" dirty="0">
                <a:solidFill>
                  <a:srgbClr val="252525"/>
                </a:solidFill>
                <a:latin typeface="Cambria"/>
                <a:cs typeface="Cambria"/>
              </a:rPr>
              <a:t>:</a:t>
            </a:r>
            <a:r>
              <a:rPr sz="1600" spc="140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600" spc="70" dirty="0">
                <a:solidFill>
                  <a:srgbClr val="252525"/>
                </a:solidFill>
                <a:latin typeface="Cambria"/>
                <a:cs typeface="Cambria"/>
              </a:rPr>
              <a:t>Rapid,</a:t>
            </a:r>
            <a:r>
              <a:rPr sz="1600" spc="140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600" spc="45" dirty="0">
                <a:solidFill>
                  <a:srgbClr val="252525"/>
                </a:solidFill>
                <a:latin typeface="Cambria"/>
                <a:cs typeface="Cambria"/>
              </a:rPr>
              <a:t>straightforward</a:t>
            </a:r>
            <a:r>
              <a:rPr sz="1600" spc="150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600" spc="40" dirty="0">
                <a:solidFill>
                  <a:srgbClr val="252525"/>
                </a:solidFill>
                <a:latin typeface="Cambria"/>
                <a:cs typeface="Cambria"/>
              </a:rPr>
              <a:t>plotting.</a:t>
            </a:r>
            <a:endParaRPr sz="1600" dirty="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409"/>
              </a:spcBef>
            </a:pPr>
            <a:r>
              <a:rPr lang="en-US" sz="1600" spc="-835" dirty="0">
                <a:solidFill>
                  <a:srgbClr val="6E6E74"/>
                </a:solidFill>
                <a:latin typeface="Arial MT"/>
                <a:cs typeface="Arial MT"/>
              </a:rPr>
              <a:t> </a:t>
            </a:r>
            <a:r>
              <a:rPr sz="1600" b="1" spc="100" dirty="0">
                <a:solidFill>
                  <a:srgbClr val="252525"/>
                </a:solidFill>
                <a:latin typeface="Cambria"/>
                <a:cs typeface="Cambria"/>
              </a:rPr>
              <a:t>Example:</a:t>
            </a:r>
            <a:r>
              <a:rPr sz="1600" b="1" spc="160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600" spc="80" dirty="0">
                <a:solidFill>
                  <a:srgbClr val="252525"/>
                </a:solidFill>
                <a:latin typeface="Cambria"/>
                <a:cs typeface="Cambria"/>
              </a:rPr>
              <a:t>Quick</a:t>
            </a:r>
            <a:r>
              <a:rPr sz="1600" spc="160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600" dirty="0">
                <a:solidFill>
                  <a:srgbClr val="252525"/>
                </a:solidFill>
                <a:latin typeface="Cambria"/>
                <a:cs typeface="Cambria"/>
              </a:rPr>
              <a:t>plots</a:t>
            </a:r>
            <a:r>
              <a:rPr sz="1600" spc="155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600" dirty="0">
                <a:solidFill>
                  <a:srgbClr val="252525"/>
                </a:solidFill>
                <a:latin typeface="Cambria"/>
                <a:cs typeface="Cambria"/>
              </a:rPr>
              <a:t>from</a:t>
            </a:r>
            <a:r>
              <a:rPr sz="1600" spc="160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600" spc="70" dirty="0">
                <a:solidFill>
                  <a:srgbClr val="252525"/>
                </a:solidFill>
                <a:latin typeface="Cambria"/>
                <a:cs typeface="Cambria"/>
              </a:rPr>
              <a:t>Dataframes.</a:t>
            </a:r>
            <a:endParaRPr sz="1600" dirty="0">
              <a:latin typeface="Cambria"/>
              <a:cs typeface="Cambri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685790" y="5454802"/>
            <a:ext cx="41084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0" dirty="0">
                <a:solidFill>
                  <a:srgbClr val="252525"/>
                </a:solidFill>
                <a:latin typeface="Cambria"/>
                <a:cs typeface="Cambria"/>
              </a:rPr>
              <a:t>from</a:t>
            </a:r>
            <a:endParaRPr sz="1400">
              <a:latin typeface="Cambria"/>
              <a:cs typeface="Cambria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6226897" y="631788"/>
            <a:ext cx="5036185" cy="6080760"/>
            <a:chOff x="6226897" y="631788"/>
            <a:chExt cx="5036185" cy="6080760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226984" y="631788"/>
              <a:ext cx="5031364" cy="2915231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26897" y="3969373"/>
              <a:ext cx="5035813" cy="2742966"/>
            </a:xfrm>
            <a:prstGeom prst="rect">
              <a:avLst/>
            </a:prstGeom>
          </p:spPr>
        </p:pic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85BC9BD3-AAD4-4DD7-987A-1B676844269F}"/>
              </a:ext>
            </a:extLst>
          </p:cNvPr>
          <p:cNvSpPr/>
          <p:nvPr/>
        </p:nvSpPr>
        <p:spPr>
          <a:xfrm>
            <a:off x="11353800" y="5943600"/>
            <a:ext cx="762000" cy="778992"/>
          </a:xfrm>
          <a:prstGeom prst="rect">
            <a:avLst/>
          </a:prstGeom>
          <a:solidFill>
            <a:srgbClr val="353537"/>
          </a:solidFill>
          <a:ln>
            <a:solidFill>
              <a:srgbClr val="35353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484609" y="6147917"/>
            <a:ext cx="53467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25" dirty="0">
                <a:solidFill>
                  <a:srgbClr val="8E8E93"/>
                </a:solidFill>
                <a:latin typeface="Cambria"/>
                <a:cs typeface="Cambria"/>
              </a:rPr>
              <a:t>19</a:t>
            </a:r>
            <a:endParaRPr sz="36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81000" y="-89920"/>
            <a:ext cx="8091729" cy="7250062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75"/>
              </a:spcBef>
            </a:pPr>
            <a:r>
              <a:rPr sz="2400" b="1" spc="125" dirty="0">
                <a:solidFill>
                  <a:srgbClr val="252525"/>
                </a:solidFill>
                <a:latin typeface="Cambria"/>
                <a:cs typeface="Cambria"/>
              </a:rPr>
              <a:t>Overview</a:t>
            </a:r>
            <a:r>
              <a:rPr sz="2400" b="1" spc="45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2400" b="1" spc="90" dirty="0">
                <a:solidFill>
                  <a:srgbClr val="252525"/>
                </a:solidFill>
                <a:latin typeface="Cambria"/>
                <a:cs typeface="Cambria"/>
              </a:rPr>
              <a:t>of</a:t>
            </a:r>
            <a:r>
              <a:rPr sz="2400" b="1" spc="55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2400" b="1" spc="145" dirty="0">
                <a:solidFill>
                  <a:srgbClr val="252525"/>
                </a:solidFill>
                <a:latin typeface="Cambria"/>
                <a:cs typeface="Cambria"/>
              </a:rPr>
              <a:t>Python</a:t>
            </a:r>
            <a:r>
              <a:rPr sz="2400" b="1" spc="80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2400" b="1" spc="110" dirty="0">
                <a:solidFill>
                  <a:srgbClr val="252525"/>
                </a:solidFill>
                <a:latin typeface="Cambria"/>
                <a:cs typeface="Cambria"/>
              </a:rPr>
              <a:t>Libraries</a:t>
            </a:r>
            <a:r>
              <a:rPr sz="2400" b="1" spc="50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2400" b="1" spc="85" dirty="0">
                <a:solidFill>
                  <a:srgbClr val="252525"/>
                </a:solidFill>
                <a:latin typeface="Cambria"/>
                <a:cs typeface="Cambria"/>
              </a:rPr>
              <a:t>for</a:t>
            </a:r>
            <a:r>
              <a:rPr sz="2400" b="1" spc="70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2400" b="1" spc="155" dirty="0">
                <a:solidFill>
                  <a:srgbClr val="252525"/>
                </a:solidFill>
                <a:latin typeface="Cambria"/>
                <a:cs typeface="Cambria"/>
              </a:rPr>
              <a:t>Data</a:t>
            </a:r>
            <a:r>
              <a:rPr sz="2400" b="1" spc="55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2400" b="1" spc="95" dirty="0">
                <a:solidFill>
                  <a:srgbClr val="252525"/>
                </a:solidFill>
                <a:latin typeface="Cambria"/>
                <a:cs typeface="Cambria"/>
              </a:rPr>
              <a:t>Visualization</a:t>
            </a:r>
            <a:endParaRPr sz="2400" dirty="0">
              <a:latin typeface="Cambria"/>
              <a:cs typeface="Cambria"/>
            </a:endParaRPr>
          </a:p>
          <a:p>
            <a:pPr marL="526415" indent="-438784">
              <a:lnSpc>
                <a:spcPct val="100000"/>
              </a:lnSpc>
              <a:spcBef>
                <a:spcPts val="575"/>
              </a:spcBef>
              <a:buAutoNum type="arabicPeriod" startAt="3"/>
              <a:tabLst>
                <a:tab pos="526415" algn="l"/>
              </a:tabLst>
            </a:pPr>
            <a:r>
              <a:rPr sz="2400" b="1" spc="160" dirty="0">
                <a:latin typeface="Cambria"/>
                <a:cs typeface="Cambria"/>
              </a:rPr>
              <a:t>Seaborn</a:t>
            </a:r>
            <a:endParaRPr sz="2400" dirty="0">
              <a:latin typeface="Cambria"/>
              <a:cs typeface="Cambria"/>
            </a:endParaRPr>
          </a:p>
          <a:p>
            <a:pPr marL="647700" indent="-285750"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800" spc="-940" dirty="0">
                <a:solidFill>
                  <a:srgbClr val="6E6E74"/>
                </a:solidFill>
                <a:latin typeface="Arial MT"/>
                <a:cs typeface="Arial MT"/>
              </a:rPr>
              <a:t> </a:t>
            </a:r>
            <a:r>
              <a:rPr sz="1800" spc="75" dirty="0">
                <a:solidFill>
                  <a:srgbClr val="252525"/>
                </a:solidFill>
                <a:latin typeface="Cambria"/>
                <a:cs typeface="Cambria"/>
              </a:rPr>
              <a:t>Visualization</a:t>
            </a:r>
            <a:r>
              <a:rPr sz="1800" spc="165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800" spc="50" dirty="0">
                <a:solidFill>
                  <a:srgbClr val="252525"/>
                </a:solidFill>
                <a:latin typeface="Cambria"/>
                <a:cs typeface="Cambria"/>
              </a:rPr>
              <a:t>library</a:t>
            </a:r>
            <a:r>
              <a:rPr sz="1800" spc="155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800" dirty="0">
                <a:solidFill>
                  <a:srgbClr val="252525"/>
                </a:solidFill>
                <a:latin typeface="Cambria"/>
                <a:cs typeface="Cambria"/>
              </a:rPr>
              <a:t>based</a:t>
            </a:r>
            <a:r>
              <a:rPr sz="1800" spc="185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800" dirty="0">
                <a:solidFill>
                  <a:srgbClr val="252525"/>
                </a:solidFill>
                <a:latin typeface="Cambria"/>
                <a:cs typeface="Cambria"/>
              </a:rPr>
              <a:t>on</a:t>
            </a:r>
            <a:r>
              <a:rPr sz="1800" spc="145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800" spc="60" dirty="0">
                <a:solidFill>
                  <a:srgbClr val="252525"/>
                </a:solidFill>
                <a:latin typeface="Cambria"/>
                <a:cs typeface="Cambria"/>
              </a:rPr>
              <a:t>Matplotlib.</a:t>
            </a:r>
            <a:endParaRPr sz="1800" dirty="0">
              <a:latin typeface="Cambria"/>
              <a:cs typeface="Cambria"/>
            </a:endParaRPr>
          </a:p>
          <a:p>
            <a:pPr marL="647700" indent="-285750">
              <a:lnSpc>
                <a:spcPct val="100000"/>
              </a:lnSpc>
              <a:spcBef>
                <a:spcPts val="385"/>
              </a:spcBef>
              <a:buFont typeface="Arial" panose="020B0604020202020204" pitchFamily="34" charset="0"/>
              <a:buChar char="•"/>
            </a:pPr>
            <a:r>
              <a:rPr lang="en-US" sz="1800" spc="-940" dirty="0">
                <a:solidFill>
                  <a:srgbClr val="6E6E74"/>
                </a:solidFill>
                <a:latin typeface="Arial MT"/>
                <a:cs typeface="Arial MT"/>
              </a:rPr>
              <a:t> </a:t>
            </a:r>
            <a:r>
              <a:rPr sz="1800" b="1" spc="100" dirty="0">
                <a:solidFill>
                  <a:srgbClr val="252525"/>
                </a:solidFill>
                <a:latin typeface="Cambria"/>
                <a:cs typeface="Cambria"/>
              </a:rPr>
              <a:t>Features:</a:t>
            </a:r>
            <a:endParaRPr sz="1800" dirty="0">
              <a:latin typeface="Cambria"/>
              <a:cs typeface="Cambria"/>
            </a:endParaRPr>
          </a:p>
          <a:p>
            <a:pPr marL="922020" marR="2378075" indent="-285750">
              <a:lnSpc>
                <a:spcPts val="1730"/>
              </a:lnSpc>
              <a:spcBef>
                <a:spcPts val="635"/>
              </a:spcBef>
              <a:buFont typeface="Arial" panose="020B0604020202020204" pitchFamily="34" charset="0"/>
              <a:buChar char="•"/>
            </a:pPr>
            <a:r>
              <a:rPr lang="en-US" sz="1600" spc="-835" dirty="0">
                <a:solidFill>
                  <a:srgbClr val="6E6E74"/>
                </a:solidFill>
                <a:latin typeface="Arial MT"/>
                <a:cs typeface="Arial MT"/>
              </a:rPr>
              <a:t> </a:t>
            </a:r>
            <a:r>
              <a:rPr sz="1600" spc="55" dirty="0">
                <a:solidFill>
                  <a:srgbClr val="252525"/>
                </a:solidFill>
                <a:latin typeface="Cambria"/>
                <a:cs typeface="Cambria"/>
              </a:rPr>
              <a:t>Leverages</a:t>
            </a:r>
            <a:r>
              <a:rPr sz="1600" spc="85" dirty="0">
                <a:solidFill>
                  <a:srgbClr val="252525"/>
                </a:solidFill>
                <a:latin typeface="Cambria"/>
                <a:cs typeface="Cambria"/>
              </a:rPr>
              <a:t>  </a:t>
            </a:r>
            <a:r>
              <a:rPr sz="1600" spc="45" dirty="0">
                <a:solidFill>
                  <a:srgbClr val="252525"/>
                </a:solidFill>
                <a:latin typeface="Cambria"/>
                <a:cs typeface="Cambria"/>
              </a:rPr>
              <a:t>matplotlib</a:t>
            </a:r>
            <a:r>
              <a:rPr sz="1600" spc="85" dirty="0">
                <a:solidFill>
                  <a:srgbClr val="252525"/>
                </a:solidFill>
                <a:latin typeface="Cambria"/>
                <a:cs typeface="Cambria"/>
              </a:rPr>
              <a:t>  </a:t>
            </a:r>
            <a:r>
              <a:rPr sz="1600" dirty="0">
                <a:solidFill>
                  <a:srgbClr val="252525"/>
                </a:solidFill>
                <a:latin typeface="Cambria"/>
                <a:cs typeface="Cambria"/>
              </a:rPr>
              <a:t>for</a:t>
            </a:r>
            <a:r>
              <a:rPr sz="1600" spc="80" dirty="0">
                <a:solidFill>
                  <a:srgbClr val="252525"/>
                </a:solidFill>
                <a:latin typeface="Cambria"/>
                <a:cs typeface="Cambria"/>
              </a:rPr>
              <a:t>  </a:t>
            </a:r>
            <a:r>
              <a:rPr sz="1600" spc="65" dirty="0">
                <a:solidFill>
                  <a:srgbClr val="252525"/>
                </a:solidFill>
                <a:latin typeface="Cambria"/>
                <a:cs typeface="Cambria"/>
              </a:rPr>
              <a:t>beautiful,</a:t>
            </a:r>
            <a:r>
              <a:rPr sz="1600" spc="80" dirty="0">
                <a:solidFill>
                  <a:srgbClr val="252525"/>
                </a:solidFill>
                <a:latin typeface="Cambria"/>
                <a:cs typeface="Cambria"/>
              </a:rPr>
              <a:t>  </a:t>
            </a:r>
            <a:r>
              <a:rPr sz="1600" spc="55" dirty="0">
                <a:solidFill>
                  <a:srgbClr val="252525"/>
                </a:solidFill>
                <a:latin typeface="Cambria"/>
                <a:cs typeface="Cambria"/>
              </a:rPr>
              <a:t>minimal-</a:t>
            </a:r>
            <a:r>
              <a:rPr sz="1600" spc="-20" dirty="0">
                <a:solidFill>
                  <a:srgbClr val="252525"/>
                </a:solidFill>
                <a:latin typeface="Cambria"/>
                <a:cs typeface="Cambria"/>
              </a:rPr>
              <a:t>code</a:t>
            </a:r>
            <a:r>
              <a:rPr lang="en-US" sz="1600" spc="-20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600" spc="55" dirty="0">
                <a:solidFill>
                  <a:srgbClr val="252525"/>
                </a:solidFill>
                <a:latin typeface="Cambria"/>
                <a:cs typeface="Cambria"/>
              </a:rPr>
              <a:t>charts.</a:t>
            </a:r>
            <a:endParaRPr sz="1600" dirty="0">
              <a:latin typeface="Cambria"/>
              <a:cs typeface="Cambria"/>
            </a:endParaRPr>
          </a:p>
          <a:p>
            <a:pPr marL="922020" marR="2376170" indent="-285750">
              <a:lnSpc>
                <a:spcPts val="1730"/>
              </a:lnSpc>
              <a:spcBef>
                <a:spcPts val="595"/>
              </a:spcBef>
              <a:buFont typeface="Arial" panose="020B0604020202020204" pitchFamily="34" charset="0"/>
              <a:buChar char="•"/>
              <a:tabLst>
                <a:tab pos="1253490" algn="l"/>
                <a:tab pos="2055495" algn="l"/>
                <a:tab pos="2736850" algn="l"/>
                <a:tab pos="3225800" algn="l"/>
                <a:tab pos="3812540" algn="l"/>
                <a:tab pos="4698365" algn="l"/>
                <a:tab pos="5140325" algn="l"/>
              </a:tabLst>
            </a:pPr>
            <a:r>
              <a:rPr lang="en-US" sz="1600" spc="-835" dirty="0">
                <a:solidFill>
                  <a:srgbClr val="6E6E74"/>
                </a:solidFill>
                <a:latin typeface="Arial MT"/>
                <a:cs typeface="Arial MT"/>
              </a:rPr>
              <a:t> </a:t>
            </a:r>
            <a:r>
              <a:rPr sz="1600" spc="35" dirty="0">
                <a:solidFill>
                  <a:srgbClr val="252525"/>
                </a:solidFill>
                <a:latin typeface="Cambria"/>
                <a:cs typeface="Cambria"/>
              </a:rPr>
              <a:t>It’s</a:t>
            </a:r>
            <a:r>
              <a:rPr sz="1600" dirty="0">
                <a:solidFill>
                  <a:srgbClr val="252525"/>
                </a:solidFill>
                <a:latin typeface="Cambria"/>
                <a:cs typeface="Cambria"/>
              </a:rPr>
              <a:t>	</a:t>
            </a:r>
            <a:r>
              <a:rPr sz="1600" spc="45" dirty="0">
                <a:solidFill>
                  <a:srgbClr val="252525"/>
                </a:solidFill>
                <a:latin typeface="Cambria"/>
                <a:cs typeface="Cambria"/>
              </a:rPr>
              <a:t>default</a:t>
            </a:r>
            <a:r>
              <a:rPr sz="1600" dirty="0">
                <a:solidFill>
                  <a:srgbClr val="252525"/>
                </a:solidFill>
                <a:latin typeface="Cambria"/>
                <a:cs typeface="Cambria"/>
              </a:rPr>
              <a:t>	</a:t>
            </a:r>
            <a:r>
              <a:rPr sz="1600" spc="40" dirty="0">
                <a:solidFill>
                  <a:srgbClr val="252525"/>
                </a:solidFill>
                <a:latin typeface="Cambria"/>
                <a:cs typeface="Cambria"/>
              </a:rPr>
              <a:t>styles</a:t>
            </a:r>
            <a:r>
              <a:rPr sz="1600" dirty="0">
                <a:solidFill>
                  <a:srgbClr val="252525"/>
                </a:solidFill>
                <a:latin typeface="Cambria"/>
                <a:cs typeface="Cambria"/>
              </a:rPr>
              <a:t>	</a:t>
            </a:r>
            <a:r>
              <a:rPr sz="1600" spc="40" dirty="0">
                <a:solidFill>
                  <a:srgbClr val="252525"/>
                </a:solidFill>
                <a:latin typeface="Cambria"/>
                <a:cs typeface="Cambria"/>
              </a:rPr>
              <a:t>and</a:t>
            </a:r>
            <a:r>
              <a:rPr sz="1600" dirty="0">
                <a:solidFill>
                  <a:srgbClr val="252525"/>
                </a:solidFill>
                <a:latin typeface="Cambria"/>
                <a:cs typeface="Cambria"/>
              </a:rPr>
              <a:t>	</a:t>
            </a:r>
            <a:r>
              <a:rPr sz="1600" spc="-20" dirty="0">
                <a:solidFill>
                  <a:srgbClr val="252525"/>
                </a:solidFill>
                <a:latin typeface="Cambria"/>
                <a:cs typeface="Cambria"/>
              </a:rPr>
              <a:t>color</a:t>
            </a:r>
            <a:r>
              <a:rPr sz="1600" dirty="0">
                <a:solidFill>
                  <a:srgbClr val="252525"/>
                </a:solidFill>
                <a:latin typeface="Cambria"/>
                <a:cs typeface="Cambria"/>
              </a:rPr>
              <a:t>	</a:t>
            </a:r>
            <a:r>
              <a:rPr sz="1600" spc="40" dirty="0">
                <a:solidFill>
                  <a:srgbClr val="252525"/>
                </a:solidFill>
                <a:latin typeface="Cambria"/>
                <a:cs typeface="Cambria"/>
              </a:rPr>
              <a:t>palettes</a:t>
            </a:r>
            <a:r>
              <a:rPr sz="1600" dirty="0">
                <a:solidFill>
                  <a:srgbClr val="252525"/>
                </a:solidFill>
                <a:latin typeface="Cambria"/>
                <a:cs typeface="Cambria"/>
              </a:rPr>
              <a:t>	</a:t>
            </a:r>
            <a:r>
              <a:rPr sz="1600" spc="25" dirty="0">
                <a:solidFill>
                  <a:srgbClr val="252525"/>
                </a:solidFill>
                <a:latin typeface="Cambria"/>
                <a:cs typeface="Cambria"/>
              </a:rPr>
              <a:t>are</a:t>
            </a:r>
            <a:r>
              <a:rPr sz="1600" dirty="0">
                <a:solidFill>
                  <a:srgbClr val="252525"/>
                </a:solidFill>
                <a:latin typeface="Cambria"/>
                <a:cs typeface="Cambria"/>
              </a:rPr>
              <a:t>	</a:t>
            </a:r>
            <a:r>
              <a:rPr sz="1600" spc="-20" dirty="0">
                <a:solidFill>
                  <a:srgbClr val="252525"/>
                </a:solidFill>
                <a:latin typeface="Cambria"/>
                <a:cs typeface="Cambria"/>
              </a:rPr>
              <a:t>more </a:t>
            </a:r>
            <a:r>
              <a:rPr sz="1600" dirty="0">
                <a:solidFill>
                  <a:srgbClr val="252525"/>
                </a:solidFill>
                <a:latin typeface="Cambria"/>
                <a:cs typeface="Cambria"/>
              </a:rPr>
              <a:t>modern</a:t>
            </a:r>
            <a:r>
              <a:rPr sz="1600" spc="185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600" spc="65" dirty="0">
                <a:solidFill>
                  <a:srgbClr val="252525"/>
                </a:solidFill>
                <a:latin typeface="Cambria"/>
                <a:cs typeface="Cambria"/>
              </a:rPr>
              <a:t>and</a:t>
            </a:r>
            <a:r>
              <a:rPr sz="1600" spc="180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600" spc="55" dirty="0">
                <a:solidFill>
                  <a:srgbClr val="252525"/>
                </a:solidFill>
                <a:latin typeface="Cambria"/>
                <a:cs typeface="Cambria"/>
              </a:rPr>
              <a:t>visually</a:t>
            </a:r>
            <a:r>
              <a:rPr sz="1600" spc="175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600" spc="50" dirty="0">
                <a:solidFill>
                  <a:srgbClr val="252525"/>
                </a:solidFill>
                <a:latin typeface="Cambria"/>
                <a:cs typeface="Cambria"/>
              </a:rPr>
              <a:t>appealing.</a:t>
            </a:r>
            <a:endParaRPr sz="1600" dirty="0">
              <a:latin typeface="Cambria"/>
              <a:cs typeface="Cambria"/>
            </a:endParaRPr>
          </a:p>
          <a:p>
            <a:pPr marL="922020" indent="-285750">
              <a:lnSpc>
                <a:spcPts val="1825"/>
              </a:lnSpc>
              <a:spcBef>
                <a:spcPts val="380"/>
              </a:spcBef>
              <a:buFont typeface="Arial" panose="020B0604020202020204" pitchFamily="34" charset="0"/>
              <a:buChar char="•"/>
            </a:pPr>
            <a:r>
              <a:rPr lang="en-US" sz="1600" spc="-835" dirty="0">
                <a:solidFill>
                  <a:srgbClr val="6E6E74"/>
                </a:solidFill>
                <a:latin typeface="Arial MT"/>
                <a:cs typeface="Arial MT"/>
              </a:rPr>
              <a:t> </a:t>
            </a:r>
            <a:r>
              <a:rPr sz="1600" spc="95" dirty="0">
                <a:solidFill>
                  <a:srgbClr val="252525"/>
                </a:solidFill>
                <a:latin typeface="Cambria"/>
                <a:cs typeface="Cambria"/>
              </a:rPr>
              <a:t>It</a:t>
            </a:r>
            <a:r>
              <a:rPr sz="1600" spc="440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600" dirty="0">
                <a:solidFill>
                  <a:srgbClr val="252525"/>
                </a:solidFill>
                <a:latin typeface="Cambria"/>
                <a:cs typeface="Cambria"/>
              </a:rPr>
              <a:t>also</a:t>
            </a:r>
            <a:r>
              <a:rPr sz="1600" spc="445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600" spc="70" dirty="0">
                <a:solidFill>
                  <a:srgbClr val="252525"/>
                </a:solidFill>
                <a:latin typeface="Cambria"/>
                <a:cs typeface="Cambria"/>
              </a:rPr>
              <a:t>has</a:t>
            </a:r>
            <a:r>
              <a:rPr sz="1600" spc="440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600" spc="55" dirty="0">
                <a:solidFill>
                  <a:srgbClr val="252525"/>
                </a:solidFill>
                <a:latin typeface="Cambria"/>
                <a:cs typeface="Cambria"/>
              </a:rPr>
              <a:t>the</a:t>
            </a:r>
            <a:r>
              <a:rPr sz="1600" spc="450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600" dirty="0">
                <a:solidFill>
                  <a:srgbClr val="252525"/>
                </a:solidFill>
                <a:latin typeface="Cambria"/>
                <a:cs typeface="Cambria"/>
              </a:rPr>
              <a:t>goal</a:t>
            </a:r>
            <a:r>
              <a:rPr sz="1600" spc="434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600" dirty="0">
                <a:solidFill>
                  <a:srgbClr val="252525"/>
                </a:solidFill>
                <a:latin typeface="Cambria"/>
                <a:cs typeface="Cambria"/>
              </a:rPr>
              <a:t>of</a:t>
            </a:r>
            <a:r>
              <a:rPr sz="1600" spc="455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600" spc="75" dirty="0">
                <a:solidFill>
                  <a:srgbClr val="252525"/>
                </a:solidFill>
                <a:latin typeface="Cambria"/>
                <a:cs typeface="Cambria"/>
              </a:rPr>
              <a:t>making</a:t>
            </a:r>
            <a:r>
              <a:rPr sz="1600" spc="445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600" dirty="0">
                <a:solidFill>
                  <a:srgbClr val="252525"/>
                </a:solidFill>
                <a:latin typeface="Cambria"/>
                <a:cs typeface="Cambria"/>
              </a:rPr>
              <a:t>more</a:t>
            </a:r>
            <a:r>
              <a:rPr sz="1600" spc="440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600" spc="-10" dirty="0">
                <a:solidFill>
                  <a:srgbClr val="252525"/>
                </a:solidFill>
                <a:latin typeface="Cambria"/>
                <a:cs typeface="Cambria"/>
              </a:rPr>
              <a:t>complicated</a:t>
            </a:r>
            <a:r>
              <a:rPr lang="en-US" sz="1600" spc="-10" dirty="0">
                <a:latin typeface="Cambria"/>
                <a:cs typeface="Cambria"/>
              </a:rPr>
              <a:t>  </a:t>
            </a:r>
          </a:p>
          <a:p>
            <a:pPr marL="636270">
              <a:lnSpc>
                <a:spcPts val="1825"/>
              </a:lnSpc>
              <a:spcBef>
                <a:spcPts val="380"/>
              </a:spcBef>
            </a:pPr>
            <a:r>
              <a:rPr lang="en-US" sz="1600" spc="-10" dirty="0">
                <a:solidFill>
                  <a:srgbClr val="252525"/>
                </a:solidFill>
                <a:latin typeface="Cambria"/>
                <a:cs typeface="Cambria"/>
              </a:rPr>
              <a:t>	p</a:t>
            </a:r>
            <a:r>
              <a:rPr sz="1600" dirty="0">
                <a:solidFill>
                  <a:srgbClr val="252525"/>
                </a:solidFill>
                <a:latin typeface="Cambria"/>
                <a:cs typeface="Cambria"/>
              </a:rPr>
              <a:t>lots</a:t>
            </a:r>
            <a:r>
              <a:rPr sz="1600" spc="155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600" spc="45" dirty="0">
                <a:solidFill>
                  <a:srgbClr val="252525"/>
                </a:solidFill>
                <a:latin typeface="Cambria"/>
                <a:cs typeface="Cambria"/>
              </a:rPr>
              <a:t>simpler</a:t>
            </a:r>
            <a:r>
              <a:rPr sz="1600" spc="175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600" dirty="0">
                <a:solidFill>
                  <a:srgbClr val="252525"/>
                </a:solidFill>
                <a:latin typeface="Cambria"/>
                <a:cs typeface="Cambria"/>
              </a:rPr>
              <a:t>to</a:t>
            </a:r>
            <a:r>
              <a:rPr sz="1600" spc="150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600" spc="45" dirty="0">
                <a:solidFill>
                  <a:srgbClr val="252525"/>
                </a:solidFill>
                <a:latin typeface="Cambria"/>
                <a:cs typeface="Cambria"/>
              </a:rPr>
              <a:t>create.</a:t>
            </a:r>
            <a:endParaRPr sz="1600" dirty="0">
              <a:latin typeface="Cambria"/>
              <a:cs typeface="Cambria"/>
            </a:endParaRPr>
          </a:p>
          <a:p>
            <a:pPr marL="922020" indent="-285750">
              <a:lnSpc>
                <a:spcPct val="100000"/>
              </a:lnSpc>
              <a:spcBef>
                <a:spcPts val="409"/>
              </a:spcBef>
              <a:buFont typeface="Arial" panose="020B0604020202020204" pitchFamily="34" charset="0"/>
              <a:buChar char="•"/>
            </a:pPr>
            <a:r>
              <a:rPr lang="en-US" sz="1600" spc="-835" dirty="0">
                <a:solidFill>
                  <a:srgbClr val="6E6E74"/>
                </a:solidFill>
                <a:latin typeface="Arial MT"/>
                <a:cs typeface="Arial MT"/>
              </a:rPr>
              <a:t> </a:t>
            </a:r>
            <a:r>
              <a:rPr sz="1600" spc="50" dirty="0">
                <a:solidFill>
                  <a:srgbClr val="252525"/>
                </a:solidFill>
                <a:latin typeface="Cambria"/>
                <a:cs typeface="Cambria"/>
              </a:rPr>
              <a:t>Specialized</a:t>
            </a:r>
            <a:r>
              <a:rPr sz="1600" spc="130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600" spc="65" dirty="0">
                <a:solidFill>
                  <a:srgbClr val="252525"/>
                </a:solidFill>
                <a:latin typeface="Cambria"/>
                <a:cs typeface="Cambria"/>
              </a:rPr>
              <a:t>in</a:t>
            </a:r>
            <a:r>
              <a:rPr sz="1600" spc="114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600" spc="60" dirty="0">
                <a:solidFill>
                  <a:srgbClr val="252525"/>
                </a:solidFill>
                <a:latin typeface="Cambria"/>
                <a:cs typeface="Cambria"/>
              </a:rPr>
              <a:t>statistical</a:t>
            </a:r>
            <a:r>
              <a:rPr sz="1600" spc="100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600" spc="45" dirty="0">
                <a:solidFill>
                  <a:srgbClr val="252525"/>
                </a:solidFill>
                <a:latin typeface="Cambria"/>
                <a:cs typeface="Cambria"/>
              </a:rPr>
              <a:t>visualizations.</a:t>
            </a:r>
            <a:endParaRPr sz="1600" dirty="0">
              <a:latin typeface="Cambria"/>
              <a:cs typeface="Cambria"/>
            </a:endParaRPr>
          </a:p>
          <a:p>
            <a:pPr marL="647700" indent="-285750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</a:pPr>
            <a:r>
              <a:rPr lang="en-US" sz="1800" spc="-940" dirty="0">
                <a:solidFill>
                  <a:srgbClr val="6E6E74"/>
                </a:solidFill>
                <a:latin typeface="Arial MT"/>
                <a:cs typeface="Arial MT"/>
              </a:rPr>
              <a:t> </a:t>
            </a:r>
            <a:r>
              <a:rPr sz="1800" b="1" spc="120" dirty="0">
                <a:solidFill>
                  <a:srgbClr val="252525"/>
                </a:solidFill>
                <a:latin typeface="Cambria"/>
                <a:cs typeface="Cambria"/>
              </a:rPr>
              <a:t>Example</a:t>
            </a:r>
            <a:r>
              <a:rPr sz="1800" spc="120" dirty="0">
                <a:solidFill>
                  <a:srgbClr val="252525"/>
                </a:solidFill>
                <a:latin typeface="Cambria"/>
                <a:cs typeface="Cambria"/>
              </a:rPr>
              <a:t>:</a:t>
            </a:r>
            <a:r>
              <a:rPr sz="1800" spc="130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800" spc="90" dirty="0">
                <a:solidFill>
                  <a:srgbClr val="252525"/>
                </a:solidFill>
                <a:latin typeface="Cambria"/>
                <a:cs typeface="Cambria"/>
              </a:rPr>
              <a:t>Heatmaps,</a:t>
            </a:r>
            <a:r>
              <a:rPr sz="1800" spc="155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800" spc="60" dirty="0">
                <a:solidFill>
                  <a:srgbClr val="252525"/>
                </a:solidFill>
                <a:latin typeface="Cambria"/>
                <a:cs typeface="Cambria"/>
              </a:rPr>
              <a:t>pair</a:t>
            </a:r>
            <a:r>
              <a:rPr sz="1800" spc="125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800" spc="40" dirty="0">
                <a:solidFill>
                  <a:srgbClr val="252525"/>
                </a:solidFill>
                <a:latin typeface="Cambria"/>
                <a:cs typeface="Cambria"/>
              </a:rPr>
              <a:t>plots.</a:t>
            </a:r>
            <a:endParaRPr sz="1800" dirty="0">
              <a:latin typeface="Cambria"/>
              <a:cs typeface="Cambria"/>
            </a:endParaRPr>
          </a:p>
          <a:p>
            <a:pPr marL="521970" indent="-434340">
              <a:lnSpc>
                <a:spcPct val="100000"/>
              </a:lnSpc>
              <a:spcBef>
                <a:spcPts val="1545"/>
              </a:spcBef>
              <a:buFont typeface="Cambria"/>
              <a:buAutoNum type="arabicPeriod" startAt="4"/>
              <a:tabLst>
                <a:tab pos="521970" algn="l"/>
              </a:tabLst>
            </a:pPr>
            <a:r>
              <a:rPr sz="2400" b="1" spc="155" dirty="0" err="1">
                <a:latin typeface="Cambria"/>
                <a:cs typeface="Cambria"/>
              </a:rPr>
              <a:t>Plotly</a:t>
            </a:r>
            <a:endParaRPr lang="en-US" sz="2400" dirty="0">
              <a:latin typeface="Cambria"/>
              <a:cs typeface="Cambria"/>
            </a:endParaRPr>
          </a:p>
          <a:p>
            <a:pPr marL="373380" lvl="8" indent="-285750">
              <a:spcBef>
                <a:spcPts val="1545"/>
              </a:spcBef>
              <a:buFont typeface="Arial" panose="020B0604020202020204" pitchFamily="34" charset="0"/>
              <a:buChar char="•"/>
              <a:tabLst>
                <a:tab pos="521970" algn="l"/>
              </a:tabLst>
            </a:pP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	    </a:t>
            </a:r>
            <a:r>
              <a:rPr b="1" dirty="0">
                <a:latin typeface="Cambria" panose="02040503050406030204" pitchFamily="18" charset="0"/>
                <a:ea typeface="Cambria" panose="02040503050406030204" pitchFamily="18" charset="0"/>
              </a:rPr>
              <a:t>Overview:</a:t>
            </a: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dirty="0">
                <a:latin typeface="Cambria" panose="02040503050406030204" pitchFamily="18" charset="0"/>
                <a:ea typeface="Cambria" panose="02040503050406030204" pitchFamily="18" charset="0"/>
              </a:rPr>
              <a:t>Creates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dirty="0">
                <a:latin typeface="Cambria" panose="02040503050406030204" pitchFamily="18" charset="0"/>
                <a:ea typeface="Cambria" panose="02040503050406030204" pitchFamily="18" charset="0"/>
              </a:rPr>
              <a:t>interactive,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dirty="0">
                <a:latin typeface="Cambria" panose="02040503050406030204" pitchFamily="18" charset="0"/>
                <a:ea typeface="Cambria" panose="02040503050406030204" pitchFamily="18" charset="0"/>
              </a:rPr>
              <a:t>web-based 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</a:p>
          <a:p>
            <a:pPr marL="87630" lvl="8">
              <a:spcBef>
                <a:spcPts val="1545"/>
              </a:spcBef>
              <a:tabLst>
                <a:tab pos="521970" algn="l"/>
              </a:tabLst>
            </a:pPr>
            <a:r>
              <a:rPr dirty="0">
                <a:latin typeface="Cambria" panose="02040503050406030204" pitchFamily="18" charset="0"/>
                <a:ea typeface="Cambria" panose="02040503050406030204" pitchFamily="18" charset="0"/>
              </a:rPr>
              <a:t>visualizations.</a:t>
            </a: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98450" lvl="8" indent="-285750">
              <a:spcBef>
                <a:spcPts val="570"/>
              </a:spcBef>
              <a:buFont typeface="Arial" panose="020B0604020202020204" pitchFamily="34" charset="0"/>
              <a:buChar char="•"/>
            </a:pP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 Features:</a:t>
            </a:r>
          </a:p>
          <a:p>
            <a:pPr marL="572135" lvl="8" indent="-285750">
              <a:spcBef>
                <a:spcPts val="42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Supports diverse chart types and maps.</a:t>
            </a:r>
          </a:p>
          <a:p>
            <a:pPr marL="572135" lvl="8" indent="-285750">
              <a:spcBef>
                <a:spcPts val="405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Ideal for dashboards and web applications.</a:t>
            </a:r>
          </a:p>
          <a:p>
            <a:pPr marL="572135" lvl="8" indent="-285750">
              <a:spcBef>
                <a:spcPts val="409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Handles real-time data and complex interactivity.</a:t>
            </a:r>
          </a:p>
          <a:p>
            <a:pPr marL="298450" lvl="8" indent="-285750">
              <a:spcBef>
                <a:spcPts val="375"/>
              </a:spcBef>
              <a:buFont typeface="Arial" panose="020B0604020202020204" pitchFamily="34" charset="0"/>
              <a:buChar char="•"/>
            </a:pP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 Example: 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3D plots, interactive dashboards.</a:t>
            </a:r>
          </a:p>
          <a:p>
            <a:pPr marL="544830" marR="2378075" indent="-182880">
              <a:lnSpc>
                <a:spcPts val="1960"/>
              </a:lnSpc>
              <a:spcBef>
                <a:spcPts val="525"/>
              </a:spcBef>
              <a:tabLst>
                <a:tab pos="1995805" algn="l"/>
                <a:tab pos="3059430" algn="l"/>
                <a:tab pos="4513580" algn="l"/>
              </a:tabLst>
            </a:pPr>
            <a:endParaRPr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6286997" y="803836"/>
            <a:ext cx="4953000" cy="5895975"/>
            <a:chOff x="6310894" y="809812"/>
            <a:chExt cx="4953000" cy="589597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350688" y="809812"/>
              <a:ext cx="4912708" cy="272529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10894" y="3964975"/>
              <a:ext cx="4508330" cy="2740530"/>
            </a:xfrm>
            <a:prstGeom prst="rect">
              <a:avLst/>
            </a:prstGeom>
          </p:spPr>
        </p:pic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1DA5831F-A619-79E9-A05B-C20001D114F1}"/>
              </a:ext>
            </a:extLst>
          </p:cNvPr>
          <p:cNvSpPr/>
          <p:nvPr/>
        </p:nvSpPr>
        <p:spPr>
          <a:xfrm>
            <a:off x="11353800" y="5943600"/>
            <a:ext cx="762000" cy="778992"/>
          </a:xfrm>
          <a:prstGeom prst="rect">
            <a:avLst/>
          </a:prstGeom>
          <a:solidFill>
            <a:srgbClr val="353537"/>
          </a:solidFill>
          <a:ln>
            <a:solidFill>
              <a:srgbClr val="35353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34684" y="3576826"/>
            <a:ext cx="5036820" cy="318973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26491" y="102489"/>
            <a:ext cx="801433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125" dirty="0">
                <a:solidFill>
                  <a:srgbClr val="252525"/>
                </a:solidFill>
              </a:rPr>
              <a:t>Overview</a:t>
            </a:r>
            <a:r>
              <a:rPr sz="2400" spc="55" dirty="0">
                <a:solidFill>
                  <a:srgbClr val="252525"/>
                </a:solidFill>
              </a:rPr>
              <a:t> </a:t>
            </a:r>
            <a:r>
              <a:rPr sz="2400" spc="90" dirty="0">
                <a:solidFill>
                  <a:srgbClr val="252525"/>
                </a:solidFill>
              </a:rPr>
              <a:t>of</a:t>
            </a:r>
            <a:r>
              <a:rPr sz="2400" spc="70" dirty="0">
                <a:solidFill>
                  <a:srgbClr val="252525"/>
                </a:solidFill>
              </a:rPr>
              <a:t> </a:t>
            </a:r>
            <a:r>
              <a:rPr sz="2400" spc="145" dirty="0">
                <a:solidFill>
                  <a:srgbClr val="252525"/>
                </a:solidFill>
              </a:rPr>
              <a:t>Python</a:t>
            </a:r>
            <a:r>
              <a:rPr sz="2400" spc="90" dirty="0">
                <a:solidFill>
                  <a:srgbClr val="252525"/>
                </a:solidFill>
              </a:rPr>
              <a:t> </a:t>
            </a:r>
            <a:r>
              <a:rPr sz="2400" spc="110" dirty="0">
                <a:solidFill>
                  <a:srgbClr val="252525"/>
                </a:solidFill>
              </a:rPr>
              <a:t>Libraries</a:t>
            </a:r>
            <a:r>
              <a:rPr sz="2400" spc="60" dirty="0">
                <a:solidFill>
                  <a:srgbClr val="252525"/>
                </a:solidFill>
              </a:rPr>
              <a:t> </a:t>
            </a:r>
            <a:r>
              <a:rPr sz="2400" spc="85" dirty="0">
                <a:solidFill>
                  <a:srgbClr val="252525"/>
                </a:solidFill>
              </a:rPr>
              <a:t>for </a:t>
            </a:r>
            <a:r>
              <a:rPr sz="2400" spc="155" dirty="0">
                <a:solidFill>
                  <a:srgbClr val="252525"/>
                </a:solidFill>
              </a:rPr>
              <a:t>Data</a:t>
            </a:r>
            <a:r>
              <a:rPr sz="2400" spc="65" dirty="0">
                <a:solidFill>
                  <a:srgbClr val="252525"/>
                </a:solidFill>
              </a:rPr>
              <a:t> </a:t>
            </a:r>
            <a:r>
              <a:rPr sz="2400" spc="95" dirty="0">
                <a:solidFill>
                  <a:srgbClr val="252525"/>
                </a:solidFill>
              </a:rPr>
              <a:t>Visualization</a:t>
            </a:r>
            <a:endParaRPr sz="2400"/>
          </a:p>
        </p:txBody>
      </p:sp>
      <p:sp>
        <p:nvSpPr>
          <p:cNvPr id="4" name="object 4"/>
          <p:cNvSpPr txBox="1"/>
          <p:nvPr/>
        </p:nvSpPr>
        <p:spPr>
          <a:xfrm>
            <a:off x="632561" y="577181"/>
            <a:ext cx="5523865" cy="2067560"/>
          </a:xfrm>
          <a:prstGeom prst="rect">
            <a:avLst/>
          </a:prstGeom>
        </p:spPr>
        <p:txBody>
          <a:bodyPr vert="horz" wrap="square" lIns="0" tIns="768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05"/>
              </a:spcBef>
              <a:tabLst>
                <a:tab pos="440690" algn="l"/>
              </a:tabLst>
            </a:pPr>
            <a:r>
              <a:rPr sz="2400" spc="65" dirty="0">
                <a:latin typeface="Cambria"/>
                <a:cs typeface="Cambria"/>
              </a:rPr>
              <a:t>5.</a:t>
            </a:r>
            <a:r>
              <a:rPr sz="2400" dirty="0">
                <a:latin typeface="Cambria"/>
                <a:cs typeface="Cambria"/>
              </a:rPr>
              <a:t>	</a:t>
            </a:r>
            <a:r>
              <a:rPr sz="2400" b="1" spc="155" dirty="0">
                <a:latin typeface="Cambria"/>
                <a:cs typeface="Cambria"/>
              </a:rPr>
              <a:t>Bokeh</a:t>
            </a:r>
            <a:endParaRPr sz="2400" dirty="0">
              <a:latin typeface="Cambria"/>
              <a:cs typeface="Cambria"/>
            </a:endParaRPr>
          </a:p>
          <a:p>
            <a:pPr marL="572135" marR="5715" indent="-285750">
              <a:lnSpc>
                <a:spcPts val="1730"/>
              </a:lnSpc>
              <a:spcBef>
                <a:spcPts val="545"/>
              </a:spcBef>
              <a:buFont typeface="Arial" panose="020B0604020202020204" pitchFamily="34" charset="0"/>
              <a:buChar char="•"/>
            </a:pPr>
            <a:r>
              <a:rPr lang="en-US" sz="1600" spc="-835" dirty="0">
                <a:solidFill>
                  <a:srgbClr val="6E6E74"/>
                </a:solidFill>
                <a:latin typeface="Arial MT"/>
                <a:cs typeface="Arial MT"/>
              </a:rPr>
              <a:t> </a:t>
            </a:r>
            <a:r>
              <a:rPr sz="1600" b="1" spc="100" dirty="0">
                <a:solidFill>
                  <a:srgbClr val="252525"/>
                </a:solidFill>
                <a:latin typeface="Cambria"/>
                <a:cs typeface="Cambria"/>
              </a:rPr>
              <a:t>Overview</a:t>
            </a:r>
            <a:r>
              <a:rPr sz="1600" spc="100" dirty="0">
                <a:solidFill>
                  <a:srgbClr val="252525"/>
                </a:solidFill>
                <a:latin typeface="Cambria"/>
                <a:cs typeface="Cambria"/>
              </a:rPr>
              <a:t>:</a:t>
            </a:r>
            <a:r>
              <a:rPr sz="1600" spc="455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600" spc="60" dirty="0">
                <a:solidFill>
                  <a:srgbClr val="252525"/>
                </a:solidFill>
                <a:latin typeface="Cambria"/>
                <a:cs typeface="Cambria"/>
              </a:rPr>
              <a:t>Python</a:t>
            </a:r>
            <a:r>
              <a:rPr sz="1600" spc="465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600" dirty="0">
                <a:solidFill>
                  <a:srgbClr val="252525"/>
                </a:solidFill>
                <a:latin typeface="Cambria"/>
                <a:cs typeface="Cambria"/>
              </a:rPr>
              <a:t>library</a:t>
            </a:r>
            <a:r>
              <a:rPr sz="1600" spc="475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600" dirty="0">
                <a:solidFill>
                  <a:srgbClr val="252525"/>
                </a:solidFill>
                <a:latin typeface="Cambria"/>
                <a:cs typeface="Cambria"/>
              </a:rPr>
              <a:t>for</a:t>
            </a:r>
            <a:r>
              <a:rPr sz="1600" spc="470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600" spc="50" dirty="0">
                <a:solidFill>
                  <a:srgbClr val="252525"/>
                </a:solidFill>
                <a:latin typeface="Cambria"/>
                <a:cs typeface="Cambria"/>
              </a:rPr>
              <a:t>interactive</a:t>
            </a:r>
            <a:r>
              <a:rPr sz="1600" spc="480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600" dirty="0">
                <a:solidFill>
                  <a:srgbClr val="252525"/>
                </a:solidFill>
                <a:latin typeface="Cambria"/>
                <a:cs typeface="Cambria"/>
              </a:rPr>
              <a:t>plots</a:t>
            </a:r>
            <a:r>
              <a:rPr sz="1600" spc="470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600" spc="-25" dirty="0">
                <a:solidFill>
                  <a:srgbClr val="252525"/>
                </a:solidFill>
                <a:latin typeface="Cambria"/>
                <a:cs typeface="Cambria"/>
              </a:rPr>
              <a:t>and </a:t>
            </a:r>
            <a:r>
              <a:rPr sz="1600" spc="40" dirty="0">
                <a:solidFill>
                  <a:srgbClr val="252525"/>
                </a:solidFill>
                <a:latin typeface="Cambria"/>
                <a:cs typeface="Cambria"/>
              </a:rPr>
              <a:t>applications.</a:t>
            </a:r>
            <a:endParaRPr sz="1600" dirty="0">
              <a:latin typeface="Cambria"/>
              <a:cs typeface="Cambria"/>
            </a:endParaRPr>
          </a:p>
          <a:p>
            <a:pPr marL="572770" indent="-285750">
              <a:lnSpc>
                <a:spcPts val="1825"/>
              </a:lnSpc>
              <a:spcBef>
                <a:spcPts val="380"/>
              </a:spcBef>
              <a:buFont typeface="Arial" panose="020B0604020202020204" pitchFamily="34" charset="0"/>
              <a:buChar char="•"/>
              <a:tabLst>
                <a:tab pos="1045844" algn="l"/>
                <a:tab pos="1792605" algn="l"/>
                <a:tab pos="2999740" algn="l"/>
                <a:tab pos="4491990" algn="l"/>
                <a:tab pos="5033010" algn="l"/>
              </a:tabLst>
            </a:pPr>
            <a:r>
              <a:rPr lang="en-US" sz="1600" spc="-835" dirty="0">
                <a:solidFill>
                  <a:srgbClr val="6E6E74"/>
                </a:solidFill>
                <a:latin typeface="Arial MT"/>
                <a:cs typeface="Arial MT"/>
              </a:rPr>
              <a:t> </a:t>
            </a:r>
            <a:r>
              <a:rPr sz="1600" b="1" spc="90" dirty="0">
                <a:solidFill>
                  <a:srgbClr val="252525"/>
                </a:solidFill>
                <a:latin typeface="Cambria"/>
                <a:cs typeface="Cambria"/>
              </a:rPr>
              <a:t>Use</a:t>
            </a:r>
            <a:r>
              <a:rPr sz="1600" b="1" dirty="0">
                <a:solidFill>
                  <a:srgbClr val="252525"/>
                </a:solidFill>
                <a:latin typeface="Cambria"/>
                <a:cs typeface="Cambria"/>
              </a:rPr>
              <a:t>	</a:t>
            </a:r>
            <a:r>
              <a:rPr sz="1600" b="1" spc="90" dirty="0">
                <a:solidFill>
                  <a:srgbClr val="252525"/>
                </a:solidFill>
                <a:latin typeface="Cambria"/>
                <a:cs typeface="Cambria"/>
              </a:rPr>
              <a:t>Case:</a:t>
            </a:r>
            <a:r>
              <a:rPr sz="1600" b="1" dirty="0">
                <a:solidFill>
                  <a:srgbClr val="252525"/>
                </a:solidFill>
                <a:latin typeface="Cambria"/>
                <a:cs typeface="Cambria"/>
              </a:rPr>
              <a:t>	</a:t>
            </a:r>
            <a:r>
              <a:rPr sz="1600" dirty="0">
                <a:solidFill>
                  <a:srgbClr val="252525"/>
                </a:solidFill>
                <a:latin typeface="Cambria"/>
                <a:cs typeface="Cambria"/>
              </a:rPr>
              <a:t>Web-</a:t>
            </a:r>
            <a:r>
              <a:rPr sz="1600" spc="-10" dirty="0">
                <a:solidFill>
                  <a:srgbClr val="252525"/>
                </a:solidFill>
                <a:latin typeface="Cambria"/>
                <a:cs typeface="Cambria"/>
              </a:rPr>
              <a:t>based</a:t>
            </a:r>
            <a:r>
              <a:rPr sz="1600" dirty="0">
                <a:solidFill>
                  <a:srgbClr val="252525"/>
                </a:solidFill>
                <a:latin typeface="Cambria"/>
                <a:cs typeface="Cambria"/>
              </a:rPr>
              <a:t>	</a:t>
            </a:r>
            <a:r>
              <a:rPr sz="1600" spc="40" dirty="0">
                <a:solidFill>
                  <a:srgbClr val="252525"/>
                </a:solidFill>
                <a:latin typeface="Cambria"/>
                <a:cs typeface="Cambria"/>
              </a:rPr>
              <a:t>visualizations</a:t>
            </a:r>
            <a:r>
              <a:rPr sz="1600" dirty="0">
                <a:solidFill>
                  <a:srgbClr val="252525"/>
                </a:solidFill>
                <a:latin typeface="Cambria"/>
                <a:cs typeface="Cambria"/>
              </a:rPr>
              <a:t>	</a:t>
            </a:r>
            <a:r>
              <a:rPr sz="1600" spc="40" dirty="0">
                <a:solidFill>
                  <a:srgbClr val="252525"/>
                </a:solidFill>
                <a:latin typeface="Cambria"/>
                <a:cs typeface="Cambria"/>
              </a:rPr>
              <a:t>and</a:t>
            </a:r>
            <a:r>
              <a:rPr sz="1600" dirty="0">
                <a:solidFill>
                  <a:srgbClr val="252525"/>
                </a:solidFill>
                <a:latin typeface="Cambria"/>
                <a:cs typeface="Cambria"/>
              </a:rPr>
              <a:t>	</a:t>
            </a:r>
            <a:r>
              <a:rPr sz="1600" spc="45" dirty="0">
                <a:solidFill>
                  <a:srgbClr val="252525"/>
                </a:solidFill>
                <a:latin typeface="Cambria"/>
                <a:cs typeface="Cambria"/>
              </a:rPr>
              <a:t>large</a:t>
            </a:r>
            <a:r>
              <a:rPr lang="en-US" sz="1600" dirty="0">
                <a:latin typeface="Cambria"/>
                <a:cs typeface="Cambria"/>
              </a:rPr>
              <a:t> </a:t>
            </a:r>
            <a:r>
              <a:rPr sz="1600" spc="55" dirty="0">
                <a:solidFill>
                  <a:srgbClr val="252525"/>
                </a:solidFill>
                <a:latin typeface="Cambria"/>
                <a:cs typeface="Cambria"/>
              </a:rPr>
              <a:t>datasets.</a:t>
            </a:r>
            <a:endParaRPr sz="1600" dirty="0">
              <a:latin typeface="Cambria"/>
              <a:cs typeface="Cambria"/>
            </a:endParaRPr>
          </a:p>
          <a:p>
            <a:pPr marL="572770" indent="-285750">
              <a:lnSpc>
                <a:spcPct val="100000"/>
              </a:lnSpc>
              <a:spcBef>
                <a:spcPts val="409"/>
              </a:spcBef>
              <a:buFont typeface="Arial" panose="020B0604020202020204" pitchFamily="34" charset="0"/>
              <a:buChar char="•"/>
            </a:pPr>
            <a:r>
              <a:rPr lang="en-US" sz="1600" spc="-835" dirty="0">
                <a:solidFill>
                  <a:srgbClr val="6E6E74"/>
                </a:solidFill>
                <a:latin typeface="Arial MT"/>
                <a:cs typeface="Arial MT"/>
              </a:rPr>
              <a:t> </a:t>
            </a:r>
            <a:r>
              <a:rPr sz="1600" b="1" spc="90" dirty="0">
                <a:solidFill>
                  <a:srgbClr val="252525"/>
                </a:solidFill>
                <a:latin typeface="Cambria"/>
                <a:cs typeface="Cambria"/>
              </a:rPr>
              <a:t>Features:</a:t>
            </a:r>
            <a:r>
              <a:rPr sz="1600" b="1" spc="200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600" spc="50" dirty="0">
                <a:solidFill>
                  <a:srgbClr val="252525"/>
                </a:solidFill>
                <a:latin typeface="Cambria"/>
                <a:cs typeface="Cambria"/>
              </a:rPr>
              <a:t>Supports</a:t>
            </a:r>
            <a:r>
              <a:rPr sz="1600" spc="185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600" spc="60" dirty="0">
                <a:solidFill>
                  <a:srgbClr val="252525"/>
                </a:solidFill>
                <a:latin typeface="Cambria"/>
                <a:cs typeface="Cambria"/>
              </a:rPr>
              <a:t>streaming</a:t>
            </a:r>
            <a:r>
              <a:rPr sz="1600" spc="140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600" spc="65" dirty="0">
                <a:solidFill>
                  <a:srgbClr val="252525"/>
                </a:solidFill>
                <a:latin typeface="Cambria"/>
                <a:cs typeface="Cambria"/>
              </a:rPr>
              <a:t>and</a:t>
            </a:r>
            <a:r>
              <a:rPr sz="1600" spc="150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600" dirty="0">
                <a:solidFill>
                  <a:srgbClr val="252525"/>
                </a:solidFill>
                <a:latin typeface="Cambria"/>
                <a:cs typeface="Cambria"/>
              </a:rPr>
              <a:t>real-</a:t>
            </a:r>
            <a:r>
              <a:rPr sz="1600" spc="50" dirty="0">
                <a:solidFill>
                  <a:srgbClr val="252525"/>
                </a:solidFill>
                <a:latin typeface="Cambria"/>
                <a:cs typeface="Cambria"/>
              </a:rPr>
              <a:t>time</a:t>
            </a:r>
            <a:r>
              <a:rPr sz="1600" spc="150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600" spc="70" dirty="0">
                <a:solidFill>
                  <a:srgbClr val="252525"/>
                </a:solidFill>
                <a:latin typeface="Cambria"/>
                <a:cs typeface="Cambria"/>
              </a:rPr>
              <a:t>data.</a:t>
            </a:r>
            <a:endParaRPr sz="1600" dirty="0">
              <a:latin typeface="Cambria"/>
              <a:cs typeface="Cambria"/>
            </a:endParaRPr>
          </a:p>
          <a:p>
            <a:pPr marL="572770" indent="-285750">
              <a:lnSpc>
                <a:spcPct val="100000"/>
              </a:lnSpc>
              <a:spcBef>
                <a:spcPts val="409"/>
              </a:spcBef>
              <a:buFont typeface="Arial" panose="020B0604020202020204" pitchFamily="34" charset="0"/>
              <a:buChar char="•"/>
            </a:pPr>
            <a:r>
              <a:rPr lang="en-US" sz="1600" spc="-835" dirty="0">
                <a:solidFill>
                  <a:srgbClr val="6E6E74"/>
                </a:solidFill>
                <a:latin typeface="Arial MT"/>
                <a:cs typeface="Arial MT"/>
              </a:rPr>
              <a:t> </a:t>
            </a:r>
            <a:r>
              <a:rPr sz="1600" b="1" spc="100" dirty="0">
                <a:solidFill>
                  <a:srgbClr val="252525"/>
                </a:solidFill>
                <a:latin typeface="Cambria"/>
                <a:cs typeface="Cambria"/>
              </a:rPr>
              <a:t>Example:</a:t>
            </a:r>
            <a:r>
              <a:rPr sz="1600" b="1" spc="175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600" spc="55" dirty="0">
                <a:solidFill>
                  <a:srgbClr val="252525"/>
                </a:solidFill>
                <a:latin typeface="Cambria"/>
                <a:cs typeface="Cambria"/>
              </a:rPr>
              <a:t>Interactive</a:t>
            </a:r>
            <a:r>
              <a:rPr sz="1600" spc="170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600" dirty="0">
                <a:solidFill>
                  <a:srgbClr val="252525"/>
                </a:solidFill>
                <a:latin typeface="Cambria"/>
                <a:cs typeface="Cambria"/>
              </a:rPr>
              <a:t>web-based</a:t>
            </a:r>
            <a:r>
              <a:rPr sz="1600" spc="155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600" spc="45" dirty="0">
                <a:solidFill>
                  <a:srgbClr val="252525"/>
                </a:solidFill>
                <a:latin typeface="Cambria"/>
                <a:cs typeface="Cambria"/>
              </a:rPr>
              <a:t>visualizations.</a:t>
            </a:r>
            <a:endParaRPr sz="1600" dirty="0">
              <a:latin typeface="Cambria"/>
              <a:cs typeface="Cambria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258633" y="541569"/>
            <a:ext cx="4734109" cy="2840186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526491" y="3258439"/>
            <a:ext cx="2757805" cy="9124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4640" indent="-281940">
              <a:lnSpc>
                <a:spcPct val="100000"/>
              </a:lnSpc>
              <a:spcBef>
                <a:spcPts val="100"/>
              </a:spcBef>
              <a:buSzPct val="83333"/>
              <a:buFont typeface="Cambria"/>
              <a:buAutoNum type="arabicPeriod" startAt="6"/>
              <a:tabLst>
                <a:tab pos="294640" algn="l"/>
              </a:tabLst>
            </a:pPr>
            <a:r>
              <a:rPr sz="2400" b="1" spc="150" dirty="0">
                <a:latin typeface="Cambria"/>
                <a:cs typeface="Cambria"/>
              </a:rPr>
              <a:t>Pygal:</a:t>
            </a:r>
            <a:endParaRPr sz="2400">
              <a:latin typeface="Cambria"/>
              <a:cs typeface="Cambria"/>
            </a:endParaRPr>
          </a:p>
          <a:p>
            <a:pPr marL="820419" lvl="1" indent="-350520">
              <a:lnSpc>
                <a:spcPct val="100000"/>
              </a:lnSpc>
              <a:spcBef>
                <a:spcPts val="220"/>
              </a:spcBef>
              <a:buSzPct val="112500"/>
              <a:buFont typeface="Arial MT"/>
              <a:buChar char="•"/>
              <a:tabLst>
                <a:tab pos="820419" algn="l"/>
                <a:tab pos="2071370" algn="l"/>
              </a:tabLst>
            </a:pPr>
            <a:r>
              <a:rPr sz="1600" b="1" spc="85" dirty="0">
                <a:latin typeface="Cambria"/>
                <a:cs typeface="Cambria"/>
              </a:rPr>
              <a:t>Overview:</a:t>
            </a:r>
            <a:r>
              <a:rPr sz="1600" b="1" dirty="0">
                <a:latin typeface="Cambria"/>
                <a:cs typeface="Cambria"/>
              </a:rPr>
              <a:t>	</a:t>
            </a:r>
            <a:r>
              <a:rPr sz="1600" spc="50" dirty="0">
                <a:latin typeface="Cambria"/>
                <a:cs typeface="Cambria"/>
              </a:rPr>
              <a:t>Python</a:t>
            </a:r>
            <a:endParaRPr sz="1600">
              <a:latin typeface="Cambria"/>
              <a:cs typeface="Cambria"/>
            </a:endParaRPr>
          </a:p>
          <a:p>
            <a:pPr marL="756285">
              <a:lnSpc>
                <a:spcPct val="100000"/>
              </a:lnSpc>
              <a:spcBef>
                <a:spcPts val="40"/>
              </a:spcBef>
            </a:pPr>
            <a:r>
              <a:rPr sz="1600" spc="55" dirty="0">
                <a:latin typeface="Cambria"/>
                <a:cs typeface="Cambria"/>
              </a:rPr>
              <a:t>charts.</a:t>
            </a:r>
            <a:endParaRPr sz="1600">
              <a:latin typeface="Cambria"/>
              <a:cs typeface="Cambria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0"/>
              </a:spcBef>
            </a:pPr>
            <a:fld id="{81D60167-4931-47E6-BA6A-407CBD079E47}" type="slidenum">
              <a:rPr spc="-25" dirty="0"/>
              <a:t>24</a:t>
            </a:fld>
            <a:endParaRPr spc="-25" dirty="0"/>
          </a:p>
        </p:txBody>
      </p:sp>
      <p:sp>
        <p:nvSpPr>
          <p:cNvPr id="7" name="object 7"/>
          <p:cNvSpPr txBox="1"/>
          <p:nvPr/>
        </p:nvSpPr>
        <p:spPr>
          <a:xfrm>
            <a:off x="3440938" y="3652850"/>
            <a:ext cx="268351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840105" algn="l"/>
                <a:tab pos="1282065" algn="l"/>
                <a:tab pos="2236470" algn="l"/>
              </a:tabLst>
            </a:pPr>
            <a:r>
              <a:rPr sz="1600" spc="40" dirty="0">
                <a:latin typeface="Cambria"/>
                <a:cs typeface="Cambria"/>
              </a:rPr>
              <a:t>library</a:t>
            </a:r>
            <a:r>
              <a:rPr sz="1600" dirty="0">
                <a:latin typeface="Cambria"/>
                <a:cs typeface="Cambria"/>
              </a:rPr>
              <a:t>	</a:t>
            </a:r>
            <a:r>
              <a:rPr sz="1600" spc="-25" dirty="0">
                <a:latin typeface="Cambria"/>
                <a:cs typeface="Cambria"/>
              </a:rPr>
              <a:t>for</a:t>
            </a:r>
            <a:r>
              <a:rPr sz="1600" dirty="0">
                <a:latin typeface="Cambria"/>
                <a:cs typeface="Cambria"/>
              </a:rPr>
              <a:t>	</a:t>
            </a:r>
            <a:r>
              <a:rPr sz="1600" spc="45" dirty="0">
                <a:latin typeface="Cambria"/>
                <a:cs typeface="Cambria"/>
              </a:rPr>
              <a:t>creating</a:t>
            </a:r>
            <a:r>
              <a:rPr sz="1600" dirty="0">
                <a:latin typeface="Cambria"/>
                <a:cs typeface="Cambria"/>
              </a:rPr>
              <a:t>	</a:t>
            </a:r>
            <a:r>
              <a:rPr sz="1600" spc="190" dirty="0">
                <a:latin typeface="Cambria"/>
                <a:cs typeface="Cambria"/>
              </a:rPr>
              <a:t>SVG</a:t>
            </a:r>
            <a:endParaRPr sz="1600">
              <a:latin typeface="Cambria"/>
              <a:cs typeface="Cambri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83996" y="4145660"/>
            <a:ext cx="5142230" cy="15525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9085" marR="5080" indent="-287020">
              <a:lnSpc>
                <a:spcPct val="100000"/>
              </a:lnSpc>
              <a:spcBef>
                <a:spcPts val="95"/>
              </a:spcBef>
              <a:buChar char="•"/>
              <a:tabLst>
                <a:tab pos="299085" algn="l"/>
                <a:tab pos="354965" algn="l"/>
                <a:tab pos="1546860" algn="l"/>
                <a:tab pos="2707005" algn="l"/>
                <a:tab pos="3975100" algn="l"/>
              </a:tabLst>
            </a:pPr>
            <a:r>
              <a:rPr sz="1600" dirty="0">
                <a:latin typeface="Arial MT"/>
                <a:cs typeface="Arial MT"/>
              </a:rPr>
              <a:t>	</a:t>
            </a:r>
            <a:r>
              <a:rPr sz="1600" b="1" spc="85" dirty="0">
                <a:latin typeface="Cambria"/>
                <a:cs typeface="Cambria"/>
              </a:rPr>
              <a:t>Features:</a:t>
            </a:r>
            <a:r>
              <a:rPr sz="1600" b="1" dirty="0">
                <a:latin typeface="Cambria"/>
                <a:cs typeface="Cambria"/>
              </a:rPr>
              <a:t>	</a:t>
            </a:r>
            <a:r>
              <a:rPr sz="1600" spc="60" dirty="0">
                <a:latin typeface="Cambria"/>
                <a:cs typeface="Cambria"/>
              </a:rPr>
              <a:t>Generates</a:t>
            </a:r>
            <a:r>
              <a:rPr sz="1600" dirty="0">
                <a:latin typeface="Cambria"/>
                <a:cs typeface="Cambria"/>
              </a:rPr>
              <a:t>	</a:t>
            </a:r>
            <a:r>
              <a:rPr sz="1600" spc="45" dirty="0">
                <a:latin typeface="Cambria"/>
                <a:cs typeface="Cambria"/>
              </a:rPr>
              <a:t>interactive,</a:t>
            </a:r>
            <a:r>
              <a:rPr sz="1600" dirty="0">
                <a:latin typeface="Cambria"/>
                <a:cs typeface="Cambria"/>
              </a:rPr>
              <a:t>	high-</a:t>
            </a:r>
            <a:r>
              <a:rPr sz="1600" spc="45" dirty="0">
                <a:latin typeface="Cambria"/>
                <a:cs typeface="Cambria"/>
              </a:rPr>
              <a:t>quality </a:t>
            </a:r>
            <a:r>
              <a:rPr sz="1600" dirty="0">
                <a:latin typeface="Cambria"/>
                <a:cs typeface="Cambria"/>
              </a:rPr>
              <a:t>vector</a:t>
            </a:r>
            <a:r>
              <a:rPr sz="1600" spc="229" dirty="0">
                <a:latin typeface="Cambria"/>
                <a:cs typeface="Cambria"/>
              </a:rPr>
              <a:t> </a:t>
            </a:r>
            <a:r>
              <a:rPr sz="1600" spc="45" dirty="0">
                <a:latin typeface="Cambria"/>
                <a:cs typeface="Cambria"/>
              </a:rPr>
              <a:t>graphics.</a:t>
            </a:r>
            <a:endParaRPr sz="1600">
              <a:latin typeface="Cambria"/>
              <a:cs typeface="Cambria"/>
            </a:endParaRPr>
          </a:p>
          <a:p>
            <a:pPr marL="299085" marR="6985" indent="-287020">
              <a:lnSpc>
                <a:spcPct val="100000"/>
              </a:lnSpc>
              <a:buFont typeface="Arial MT"/>
              <a:buChar char="•"/>
              <a:tabLst>
                <a:tab pos="299085" algn="l"/>
              </a:tabLst>
            </a:pPr>
            <a:r>
              <a:rPr sz="1600" b="1" spc="114" dirty="0">
                <a:latin typeface="Cambria"/>
                <a:cs typeface="Cambria"/>
              </a:rPr>
              <a:t>Use</a:t>
            </a:r>
            <a:r>
              <a:rPr sz="1600" b="1" spc="445" dirty="0">
                <a:latin typeface="Cambria"/>
                <a:cs typeface="Cambria"/>
              </a:rPr>
              <a:t> </a:t>
            </a:r>
            <a:r>
              <a:rPr sz="1600" b="1" spc="110" dirty="0">
                <a:latin typeface="Cambria"/>
                <a:cs typeface="Cambria"/>
              </a:rPr>
              <a:t>Case</a:t>
            </a:r>
            <a:r>
              <a:rPr sz="1600" spc="110" dirty="0">
                <a:latin typeface="Cambria"/>
                <a:cs typeface="Cambria"/>
              </a:rPr>
              <a:t>:</a:t>
            </a:r>
            <a:r>
              <a:rPr sz="1600" spc="430" dirty="0">
                <a:latin typeface="Cambria"/>
                <a:cs typeface="Cambria"/>
              </a:rPr>
              <a:t> </a:t>
            </a:r>
            <a:r>
              <a:rPr sz="1600" spc="65" dirty="0">
                <a:latin typeface="Cambria"/>
                <a:cs typeface="Cambria"/>
              </a:rPr>
              <a:t>Ideal</a:t>
            </a:r>
            <a:r>
              <a:rPr sz="1600" spc="425" dirty="0">
                <a:latin typeface="Cambria"/>
                <a:cs typeface="Cambria"/>
              </a:rPr>
              <a:t> </a:t>
            </a:r>
            <a:r>
              <a:rPr sz="1600" dirty="0">
                <a:latin typeface="Cambria"/>
                <a:cs typeface="Cambria"/>
              </a:rPr>
              <a:t>for</a:t>
            </a:r>
            <a:r>
              <a:rPr sz="1600" spc="434" dirty="0">
                <a:latin typeface="Cambria"/>
                <a:cs typeface="Cambria"/>
              </a:rPr>
              <a:t> </a:t>
            </a:r>
            <a:r>
              <a:rPr sz="1600" dirty="0">
                <a:latin typeface="Cambria"/>
                <a:cs typeface="Cambria"/>
              </a:rPr>
              <a:t>producing</a:t>
            </a:r>
            <a:r>
              <a:rPr sz="1600" spc="434" dirty="0">
                <a:latin typeface="Cambria"/>
                <a:cs typeface="Cambria"/>
              </a:rPr>
              <a:t> </a:t>
            </a:r>
            <a:r>
              <a:rPr sz="1600" spc="55" dirty="0">
                <a:latin typeface="Cambria"/>
                <a:cs typeface="Cambria"/>
              </a:rPr>
              <a:t>visually</a:t>
            </a:r>
            <a:r>
              <a:rPr sz="1600" spc="415" dirty="0">
                <a:latin typeface="Cambria"/>
                <a:cs typeface="Cambria"/>
              </a:rPr>
              <a:t> </a:t>
            </a:r>
            <a:r>
              <a:rPr sz="1600" spc="50" dirty="0">
                <a:latin typeface="Cambria"/>
                <a:cs typeface="Cambria"/>
              </a:rPr>
              <a:t>appealing </a:t>
            </a:r>
            <a:r>
              <a:rPr sz="1600" spc="65" dirty="0">
                <a:latin typeface="Cambria"/>
                <a:cs typeface="Cambria"/>
              </a:rPr>
              <a:t>and</a:t>
            </a:r>
            <a:r>
              <a:rPr sz="1600" spc="300" dirty="0">
                <a:latin typeface="Cambria"/>
                <a:cs typeface="Cambria"/>
              </a:rPr>
              <a:t> </a:t>
            </a:r>
            <a:r>
              <a:rPr sz="1600" dirty="0">
                <a:latin typeface="Cambria"/>
                <a:cs typeface="Cambria"/>
              </a:rPr>
              <a:t>scalable</a:t>
            </a:r>
            <a:r>
              <a:rPr sz="1600" spc="275" dirty="0">
                <a:latin typeface="Cambria"/>
                <a:cs typeface="Cambria"/>
              </a:rPr>
              <a:t> </a:t>
            </a:r>
            <a:r>
              <a:rPr sz="1600" spc="55" dirty="0">
                <a:latin typeface="Cambria"/>
                <a:cs typeface="Cambria"/>
              </a:rPr>
              <a:t>charts.</a:t>
            </a:r>
            <a:endParaRPr sz="1600">
              <a:latin typeface="Cambria"/>
              <a:cs typeface="Cambria"/>
            </a:endParaRPr>
          </a:p>
          <a:p>
            <a:pPr marL="354965" indent="-342265">
              <a:lnSpc>
                <a:spcPct val="100000"/>
              </a:lnSpc>
              <a:spcBef>
                <a:spcPts val="505"/>
              </a:spcBef>
              <a:buFont typeface="Arial MT"/>
              <a:buChar char="•"/>
              <a:tabLst>
                <a:tab pos="354965" algn="l"/>
              </a:tabLst>
            </a:pPr>
            <a:r>
              <a:rPr sz="1600" b="1" spc="105" dirty="0">
                <a:latin typeface="Cambria"/>
                <a:cs typeface="Cambria"/>
              </a:rPr>
              <a:t>Example:</a:t>
            </a:r>
            <a:r>
              <a:rPr sz="1600" b="1" spc="265" dirty="0">
                <a:latin typeface="Cambria"/>
                <a:cs typeface="Cambria"/>
              </a:rPr>
              <a:t> </a:t>
            </a:r>
            <a:r>
              <a:rPr sz="1600" spc="55" dirty="0">
                <a:latin typeface="Cambria"/>
                <a:cs typeface="Cambria"/>
              </a:rPr>
              <a:t>Interactive</a:t>
            </a:r>
            <a:r>
              <a:rPr sz="1600" spc="275" dirty="0">
                <a:latin typeface="Cambria"/>
                <a:cs typeface="Cambria"/>
              </a:rPr>
              <a:t> </a:t>
            </a:r>
            <a:r>
              <a:rPr sz="1600" spc="70" dirty="0">
                <a:latin typeface="Cambria"/>
                <a:cs typeface="Cambria"/>
              </a:rPr>
              <a:t>and</a:t>
            </a:r>
            <a:r>
              <a:rPr sz="1600" spc="265" dirty="0">
                <a:latin typeface="Cambria"/>
                <a:cs typeface="Cambria"/>
              </a:rPr>
              <a:t> </a:t>
            </a:r>
            <a:r>
              <a:rPr sz="1600" spc="10" dirty="0">
                <a:latin typeface="Cambria"/>
                <a:cs typeface="Cambria"/>
              </a:rPr>
              <a:t>customizable</a:t>
            </a:r>
            <a:r>
              <a:rPr sz="1600" spc="260" dirty="0">
                <a:latin typeface="Cambria"/>
                <a:cs typeface="Cambria"/>
              </a:rPr>
              <a:t> </a:t>
            </a:r>
            <a:r>
              <a:rPr sz="1600" spc="55" dirty="0">
                <a:latin typeface="Cambria"/>
                <a:cs typeface="Cambria"/>
              </a:rPr>
              <a:t>charts</a:t>
            </a:r>
            <a:r>
              <a:rPr sz="1600" spc="265" dirty="0">
                <a:latin typeface="Cambria"/>
                <a:cs typeface="Cambria"/>
              </a:rPr>
              <a:t> </a:t>
            </a:r>
            <a:r>
              <a:rPr sz="1600" spc="-25" dirty="0">
                <a:latin typeface="Cambria"/>
                <a:cs typeface="Cambria"/>
              </a:rPr>
              <a:t>for</a:t>
            </a:r>
            <a:endParaRPr sz="1600">
              <a:latin typeface="Cambria"/>
              <a:cs typeface="Cambria"/>
            </a:endParaRPr>
          </a:p>
          <a:p>
            <a:pPr marL="299085">
              <a:lnSpc>
                <a:spcPct val="100000"/>
              </a:lnSpc>
            </a:pPr>
            <a:r>
              <a:rPr sz="1600" dirty="0">
                <a:latin typeface="Cambria"/>
                <a:cs typeface="Cambria"/>
              </a:rPr>
              <a:t>web</a:t>
            </a:r>
            <a:r>
              <a:rPr sz="1600" spc="114" dirty="0">
                <a:latin typeface="Cambria"/>
                <a:cs typeface="Cambria"/>
              </a:rPr>
              <a:t> </a:t>
            </a:r>
            <a:r>
              <a:rPr sz="1600" spc="40" dirty="0">
                <a:latin typeface="Cambria"/>
                <a:cs typeface="Cambria"/>
              </a:rPr>
              <a:t>applications.</a:t>
            </a:r>
            <a:endParaRPr sz="1600">
              <a:latin typeface="Cambria"/>
              <a:cs typeface="Cambria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40356A7-50FE-443C-4712-7929894C55E0}"/>
              </a:ext>
            </a:extLst>
          </p:cNvPr>
          <p:cNvSpPr/>
          <p:nvPr/>
        </p:nvSpPr>
        <p:spPr>
          <a:xfrm>
            <a:off x="11353800" y="5943600"/>
            <a:ext cx="762000" cy="778992"/>
          </a:xfrm>
          <a:prstGeom prst="rect">
            <a:avLst/>
          </a:prstGeom>
          <a:solidFill>
            <a:srgbClr val="353537"/>
          </a:solidFill>
          <a:ln>
            <a:solidFill>
              <a:srgbClr val="35353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441947" y="0"/>
            <a:ext cx="5750560" cy="6858000"/>
            <a:chOff x="6441947" y="0"/>
            <a:chExt cx="575056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41947" y="1046988"/>
              <a:ext cx="4821936" cy="356920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41947" y="4727446"/>
              <a:ext cx="4821936" cy="2040634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79805" y="539241"/>
            <a:ext cx="79990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125" dirty="0">
                <a:solidFill>
                  <a:srgbClr val="252525"/>
                </a:solidFill>
              </a:rPr>
              <a:t>Overview</a:t>
            </a:r>
            <a:r>
              <a:rPr sz="2400" spc="45" dirty="0">
                <a:solidFill>
                  <a:srgbClr val="252525"/>
                </a:solidFill>
              </a:rPr>
              <a:t> </a:t>
            </a:r>
            <a:r>
              <a:rPr sz="2400" spc="90" dirty="0">
                <a:solidFill>
                  <a:srgbClr val="252525"/>
                </a:solidFill>
              </a:rPr>
              <a:t>of</a:t>
            </a:r>
            <a:r>
              <a:rPr sz="2400" spc="55" dirty="0">
                <a:solidFill>
                  <a:srgbClr val="252525"/>
                </a:solidFill>
              </a:rPr>
              <a:t> </a:t>
            </a:r>
            <a:r>
              <a:rPr sz="2400" spc="145" dirty="0">
                <a:solidFill>
                  <a:srgbClr val="252525"/>
                </a:solidFill>
              </a:rPr>
              <a:t>Python</a:t>
            </a:r>
            <a:r>
              <a:rPr sz="2400" spc="80" dirty="0">
                <a:solidFill>
                  <a:srgbClr val="252525"/>
                </a:solidFill>
              </a:rPr>
              <a:t> </a:t>
            </a:r>
            <a:r>
              <a:rPr sz="2400" spc="110" dirty="0">
                <a:solidFill>
                  <a:srgbClr val="252525"/>
                </a:solidFill>
              </a:rPr>
              <a:t>Libraries</a:t>
            </a:r>
            <a:r>
              <a:rPr sz="2400" spc="50" dirty="0">
                <a:solidFill>
                  <a:srgbClr val="252525"/>
                </a:solidFill>
              </a:rPr>
              <a:t> </a:t>
            </a:r>
            <a:r>
              <a:rPr sz="2400" spc="85" dirty="0">
                <a:solidFill>
                  <a:srgbClr val="252525"/>
                </a:solidFill>
              </a:rPr>
              <a:t>for</a:t>
            </a:r>
            <a:r>
              <a:rPr sz="2400" spc="70" dirty="0">
                <a:solidFill>
                  <a:srgbClr val="252525"/>
                </a:solidFill>
              </a:rPr>
              <a:t> </a:t>
            </a:r>
            <a:r>
              <a:rPr sz="2400" spc="155" dirty="0">
                <a:solidFill>
                  <a:srgbClr val="252525"/>
                </a:solidFill>
              </a:rPr>
              <a:t>Data</a:t>
            </a:r>
            <a:r>
              <a:rPr sz="2400" spc="55" dirty="0">
                <a:solidFill>
                  <a:srgbClr val="252525"/>
                </a:solidFill>
              </a:rPr>
              <a:t> </a:t>
            </a:r>
            <a:r>
              <a:rPr sz="2400" spc="95" dirty="0">
                <a:solidFill>
                  <a:srgbClr val="252525"/>
                </a:solidFill>
              </a:rPr>
              <a:t>Visualization</a:t>
            </a:r>
            <a:endParaRPr sz="2400"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0"/>
              </a:spcBef>
            </a:pPr>
            <a:fld id="{81D60167-4931-47E6-BA6A-407CBD079E47}" type="slidenum">
              <a:rPr spc="-25" dirty="0"/>
              <a:t>25</a:t>
            </a:fld>
            <a:endParaRPr spc="-25" dirty="0"/>
          </a:p>
        </p:txBody>
      </p:sp>
      <p:sp>
        <p:nvSpPr>
          <p:cNvPr id="6" name="object 6"/>
          <p:cNvSpPr txBox="1"/>
          <p:nvPr/>
        </p:nvSpPr>
        <p:spPr>
          <a:xfrm>
            <a:off x="679805" y="917866"/>
            <a:ext cx="5478780" cy="2749214"/>
          </a:xfrm>
          <a:prstGeom prst="rect">
            <a:avLst/>
          </a:prstGeom>
        </p:spPr>
        <p:txBody>
          <a:bodyPr vert="horz" wrap="square" lIns="0" tIns="149860" rIns="0" bIns="0" rtlCol="0">
            <a:spAutoFit/>
          </a:bodyPr>
          <a:lstStyle/>
          <a:p>
            <a:pPr marL="469265" indent="-456565">
              <a:lnSpc>
                <a:spcPct val="100000"/>
              </a:lnSpc>
              <a:spcBef>
                <a:spcPts val="1180"/>
              </a:spcBef>
              <a:buClr>
                <a:srgbClr val="6E6E74"/>
              </a:buClr>
              <a:buSzPct val="79166"/>
              <a:buAutoNum type="arabicPeriod" startAt="7"/>
              <a:tabLst>
                <a:tab pos="469265" algn="l"/>
              </a:tabLst>
            </a:pPr>
            <a:r>
              <a:rPr sz="2400" b="1" spc="180" dirty="0">
                <a:latin typeface="Cambria"/>
                <a:cs typeface="Cambria"/>
              </a:rPr>
              <a:t>Folium</a:t>
            </a:r>
            <a:endParaRPr sz="2400" b="1" dirty="0">
              <a:latin typeface="Cambria"/>
              <a:cs typeface="Cambria"/>
            </a:endParaRPr>
          </a:p>
          <a:p>
            <a:pPr marL="470534" lvl="1" indent="-183515">
              <a:lnSpc>
                <a:spcPct val="100000"/>
              </a:lnSpc>
              <a:spcBef>
                <a:spcPts val="715"/>
              </a:spcBef>
              <a:buFont typeface="Arial MT"/>
              <a:buChar char="•"/>
              <a:tabLst>
                <a:tab pos="470534" algn="l"/>
              </a:tabLst>
            </a:pPr>
            <a:r>
              <a:rPr sz="1600" b="1" spc="95" dirty="0">
                <a:latin typeface="Cambria"/>
                <a:cs typeface="Cambria"/>
              </a:rPr>
              <a:t>Overview</a:t>
            </a:r>
            <a:r>
              <a:rPr sz="1600" spc="95" dirty="0">
                <a:latin typeface="Cambria"/>
                <a:cs typeface="Cambria"/>
              </a:rPr>
              <a:t>:</a:t>
            </a:r>
            <a:r>
              <a:rPr sz="1600" spc="225" dirty="0">
                <a:latin typeface="Cambria"/>
                <a:cs typeface="Cambria"/>
              </a:rPr>
              <a:t> </a:t>
            </a:r>
            <a:r>
              <a:rPr sz="1600" spc="65" dirty="0">
                <a:latin typeface="Cambria"/>
                <a:cs typeface="Cambria"/>
              </a:rPr>
              <a:t>Python</a:t>
            </a:r>
            <a:r>
              <a:rPr sz="1600" spc="165" dirty="0">
                <a:latin typeface="Cambria"/>
                <a:cs typeface="Cambria"/>
              </a:rPr>
              <a:t> </a:t>
            </a:r>
            <a:r>
              <a:rPr sz="1600" dirty="0">
                <a:latin typeface="Cambria"/>
                <a:cs typeface="Cambria"/>
              </a:rPr>
              <a:t>library</a:t>
            </a:r>
            <a:r>
              <a:rPr sz="1600" spc="170" dirty="0">
                <a:latin typeface="Cambria"/>
                <a:cs typeface="Cambria"/>
              </a:rPr>
              <a:t> </a:t>
            </a:r>
            <a:r>
              <a:rPr sz="1600" dirty="0">
                <a:latin typeface="Cambria"/>
                <a:cs typeface="Cambria"/>
              </a:rPr>
              <a:t>for</a:t>
            </a:r>
            <a:r>
              <a:rPr sz="1600" spc="175" dirty="0">
                <a:latin typeface="Cambria"/>
                <a:cs typeface="Cambria"/>
              </a:rPr>
              <a:t> </a:t>
            </a:r>
            <a:r>
              <a:rPr sz="1600" spc="50" dirty="0">
                <a:latin typeface="Cambria"/>
                <a:cs typeface="Cambria"/>
              </a:rPr>
              <a:t>interactive</a:t>
            </a:r>
            <a:r>
              <a:rPr sz="1600" spc="190" dirty="0">
                <a:latin typeface="Cambria"/>
                <a:cs typeface="Cambria"/>
              </a:rPr>
              <a:t> </a:t>
            </a:r>
            <a:r>
              <a:rPr sz="1600" spc="45" dirty="0">
                <a:latin typeface="Cambria"/>
                <a:cs typeface="Cambria"/>
              </a:rPr>
              <a:t>maps.</a:t>
            </a:r>
            <a:endParaRPr sz="1600" dirty="0">
              <a:latin typeface="Cambria"/>
              <a:cs typeface="Cambria"/>
            </a:endParaRPr>
          </a:p>
          <a:p>
            <a:pPr marL="469900" marR="5080" lvl="1" indent="-182880">
              <a:lnSpc>
                <a:spcPct val="100000"/>
              </a:lnSpc>
              <a:spcBef>
                <a:spcPts val="805"/>
              </a:spcBef>
              <a:buFont typeface="Arial MT"/>
              <a:buChar char="•"/>
              <a:tabLst>
                <a:tab pos="469900" algn="l"/>
              </a:tabLst>
            </a:pPr>
            <a:r>
              <a:rPr sz="1600" b="1" spc="105" dirty="0">
                <a:latin typeface="Cambria"/>
                <a:cs typeface="Cambria"/>
              </a:rPr>
              <a:t>Backend</a:t>
            </a:r>
            <a:r>
              <a:rPr sz="1600" spc="105" dirty="0">
                <a:latin typeface="Cambria"/>
                <a:cs typeface="Cambria"/>
              </a:rPr>
              <a:t>:</a:t>
            </a:r>
            <a:r>
              <a:rPr sz="1600" spc="475" dirty="0">
                <a:latin typeface="Cambria"/>
                <a:cs typeface="Cambria"/>
              </a:rPr>
              <a:t> </a:t>
            </a:r>
            <a:r>
              <a:rPr sz="1600" spc="75" dirty="0">
                <a:latin typeface="Cambria"/>
                <a:cs typeface="Cambria"/>
              </a:rPr>
              <a:t>Utilizes</a:t>
            </a:r>
            <a:r>
              <a:rPr sz="1600" spc="495" dirty="0">
                <a:latin typeface="Cambria"/>
                <a:cs typeface="Cambria"/>
              </a:rPr>
              <a:t> </a:t>
            </a:r>
            <a:r>
              <a:rPr sz="1600" spc="70" dirty="0">
                <a:latin typeface="Cambria"/>
                <a:cs typeface="Cambria"/>
              </a:rPr>
              <a:t>Leaflet.js</a:t>
            </a:r>
            <a:r>
              <a:rPr sz="1600" spc="484" dirty="0">
                <a:latin typeface="Cambria"/>
                <a:cs typeface="Cambria"/>
              </a:rPr>
              <a:t> </a:t>
            </a:r>
            <a:r>
              <a:rPr sz="1600" dirty="0">
                <a:latin typeface="Cambria"/>
                <a:cs typeface="Cambria"/>
              </a:rPr>
              <a:t>(a</a:t>
            </a:r>
            <a:r>
              <a:rPr sz="1600" spc="495" dirty="0">
                <a:latin typeface="Cambria"/>
                <a:cs typeface="Cambria"/>
              </a:rPr>
              <a:t> </a:t>
            </a:r>
            <a:r>
              <a:rPr sz="1600" dirty="0">
                <a:latin typeface="Cambria"/>
                <a:cs typeface="Cambria"/>
              </a:rPr>
              <a:t>popular</a:t>
            </a:r>
            <a:r>
              <a:rPr sz="1600" spc="495" dirty="0">
                <a:latin typeface="Cambria"/>
                <a:cs typeface="Cambria"/>
              </a:rPr>
              <a:t> </a:t>
            </a:r>
            <a:r>
              <a:rPr sz="1600" spc="95" dirty="0">
                <a:latin typeface="Cambria"/>
                <a:cs typeface="Cambria"/>
              </a:rPr>
              <a:t>JavaScript </a:t>
            </a:r>
            <a:r>
              <a:rPr sz="1600" dirty="0">
                <a:latin typeface="Cambria"/>
                <a:cs typeface="Cambria"/>
              </a:rPr>
              <a:t>library</a:t>
            </a:r>
            <a:r>
              <a:rPr sz="1600" spc="210" dirty="0">
                <a:latin typeface="Cambria"/>
                <a:cs typeface="Cambria"/>
              </a:rPr>
              <a:t> </a:t>
            </a:r>
            <a:r>
              <a:rPr sz="1600" dirty="0">
                <a:latin typeface="Cambria"/>
                <a:cs typeface="Cambria"/>
              </a:rPr>
              <a:t>for</a:t>
            </a:r>
            <a:r>
              <a:rPr sz="1600" spc="229" dirty="0">
                <a:latin typeface="Cambria"/>
                <a:cs typeface="Cambria"/>
              </a:rPr>
              <a:t> </a:t>
            </a:r>
            <a:r>
              <a:rPr sz="1600" spc="50" dirty="0">
                <a:latin typeface="Cambria"/>
                <a:cs typeface="Cambria"/>
              </a:rPr>
              <a:t>interactive</a:t>
            </a:r>
            <a:r>
              <a:rPr sz="1600" spc="220" dirty="0">
                <a:latin typeface="Cambria"/>
                <a:cs typeface="Cambria"/>
              </a:rPr>
              <a:t> </a:t>
            </a:r>
            <a:r>
              <a:rPr sz="1600" spc="-10" dirty="0">
                <a:latin typeface="Cambria"/>
                <a:cs typeface="Cambria"/>
              </a:rPr>
              <a:t>maps).</a:t>
            </a:r>
            <a:endParaRPr sz="1600" dirty="0">
              <a:latin typeface="Cambria"/>
              <a:cs typeface="Cambria"/>
            </a:endParaRPr>
          </a:p>
          <a:p>
            <a:pPr marL="470534" lvl="1" indent="-183515">
              <a:lnSpc>
                <a:spcPct val="100000"/>
              </a:lnSpc>
              <a:spcBef>
                <a:spcPts val="805"/>
              </a:spcBef>
              <a:buFont typeface="Arial MT"/>
              <a:buChar char="•"/>
              <a:tabLst>
                <a:tab pos="470534" algn="l"/>
              </a:tabLst>
            </a:pPr>
            <a:r>
              <a:rPr sz="1600" b="1" spc="114" dirty="0">
                <a:latin typeface="Cambria"/>
                <a:cs typeface="Cambria"/>
              </a:rPr>
              <a:t>Use</a:t>
            </a:r>
            <a:r>
              <a:rPr sz="1600" b="1" spc="140" dirty="0">
                <a:latin typeface="Cambria"/>
                <a:cs typeface="Cambria"/>
              </a:rPr>
              <a:t> </a:t>
            </a:r>
            <a:r>
              <a:rPr sz="1600" b="1" spc="105" dirty="0">
                <a:latin typeface="Cambria"/>
                <a:cs typeface="Cambria"/>
              </a:rPr>
              <a:t>Case</a:t>
            </a:r>
            <a:r>
              <a:rPr sz="1600" spc="105" dirty="0">
                <a:latin typeface="Cambria"/>
                <a:cs typeface="Cambria"/>
              </a:rPr>
              <a:t>:</a:t>
            </a:r>
            <a:r>
              <a:rPr sz="1600" spc="145" dirty="0">
                <a:latin typeface="Cambria"/>
                <a:cs typeface="Cambria"/>
              </a:rPr>
              <a:t> </a:t>
            </a:r>
            <a:r>
              <a:rPr sz="1600" spc="65" dirty="0">
                <a:latin typeface="Cambria"/>
                <a:cs typeface="Cambria"/>
              </a:rPr>
              <a:t>Geospatial</a:t>
            </a:r>
            <a:r>
              <a:rPr sz="1600" spc="130" dirty="0">
                <a:latin typeface="Cambria"/>
                <a:cs typeface="Cambria"/>
              </a:rPr>
              <a:t> </a:t>
            </a:r>
            <a:r>
              <a:rPr sz="1600" spc="70" dirty="0">
                <a:latin typeface="Cambria"/>
                <a:cs typeface="Cambria"/>
              </a:rPr>
              <a:t>data</a:t>
            </a:r>
            <a:r>
              <a:rPr sz="1600" spc="114" dirty="0">
                <a:latin typeface="Cambria"/>
                <a:cs typeface="Cambria"/>
              </a:rPr>
              <a:t> </a:t>
            </a:r>
            <a:r>
              <a:rPr sz="1600" spc="45" dirty="0">
                <a:latin typeface="Cambria"/>
                <a:cs typeface="Cambria"/>
              </a:rPr>
              <a:t>visualization.</a:t>
            </a:r>
            <a:endParaRPr sz="1600" dirty="0">
              <a:latin typeface="Cambria"/>
              <a:cs typeface="Cambria"/>
            </a:endParaRPr>
          </a:p>
          <a:p>
            <a:pPr marL="469900" marR="5080" lvl="1" indent="-182880">
              <a:lnSpc>
                <a:spcPct val="100600"/>
              </a:lnSpc>
              <a:spcBef>
                <a:spcPts val="785"/>
              </a:spcBef>
              <a:buFont typeface="Arial MT"/>
              <a:buChar char="•"/>
              <a:tabLst>
                <a:tab pos="469900" algn="l"/>
                <a:tab pos="1697989" algn="l"/>
                <a:tab pos="2969260" algn="l"/>
                <a:tab pos="3389629" algn="l"/>
                <a:tab pos="4392930" algn="l"/>
              </a:tabLst>
            </a:pPr>
            <a:r>
              <a:rPr sz="1600" b="1" spc="85" dirty="0">
                <a:latin typeface="Cambria"/>
                <a:cs typeface="Cambria"/>
              </a:rPr>
              <a:t>Features</a:t>
            </a:r>
            <a:r>
              <a:rPr sz="1600" spc="85" dirty="0">
                <a:latin typeface="Cambria"/>
                <a:cs typeface="Cambria"/>
              </a:rPr>
              <a:t>:</a:t>
            </a:r>
            <a:r>
              <a:rPr sz="1600" dirty="0">
                <a:latin typeface="Cambria"/>
                <a:cs typeface="Cambria"/>
              </a:rPr>
              <a:t>	</a:t>
            </a:r>
            <a:r>
              <a:rPr sz="1600" spc="45" dirty="0">
                <a:latin typeface="Cambria"/>
                <a:cs typeface="Cambria"/>
              </a:rPr>
              <a:t>Specializes</a:t>
            </a:r>
            <a:r>
              <a:rPr sz="1600" dirty="0">
                <a:latin typeface="Cambria"/>
                <a:cs typeface="Cambria"/>
              </a:rPr>
              <a:t>	</a:t>
            </a:r>
            <a:r>
              <a:rPr sz="1600" spc="40" dirty="0">
                <a:latin typeface="Cambria"/>
                <a:cs typeface="Cambria"/>
              </a:rPr>
              <a:t>in</a:t>
            </a:r>
            <a:r>
              <a:rPr sz="1600" dirty="0">
                <a:latin typeface="Cambria"/>
                <a:cs typeface="Cambria"/>
              </a:rPr>
              <a:t>	</a:t>
            </a:r>
            <a:r>
              <a:rPr sz="1600" spc="40" dirty="0">
                <a:latin typeface="Cambria"/>
                <a:cs typeface="Cambria"/>
              </a:rPr>
              <a:t>creating</a:t>
            </a:r>
            <a:r>
              <a:rPr sz="1600" dirty="0">
                <a:latin typeface="Cambria"/>
                <a:cs typeface="Cambria"/>
              </a:rPr>
              <a:t>	</a:t>
            </a:r>
            <a:r>
              <a:rPr sz="1600" spc="45" dirty="0">
                <a:latin typeface="Cambria"/>
                <a:cs typeface="Cambria"/>
              </a:rPr>
              <a:t>interactive, </a:t>
            </a:r>
            <a:r>
              <a:rPr sz="1600" dirty="0">
                <a:latin typeface="Cambria"/>
                <a:cs typeface="Cambria"/>
              </a:rPr>
              <a:t>mobile-friendly</a:t>
            </a:r>
            <a:r>
              <a:rPr sz="1600" spc="125" dirty="0">
                <a:latin typeface="Cambria"/>
                <a:cs typeface="Cambria"/>
              </a:rPr>
              <a:t>  </a:t>
            </a:r>
            <a:r>
              <a:rPr sz="1600" spc="55" dirty="0">
                <a:latin typeface="Cambria"/>
                <a:cs typeface="Cambria"/>
              </a:rPr>
              <a:t>maps.</a:t>
            </a:r>
            <a:endParaRPr sz="1600" dirty="0">
              <a:latin typeface="Cambria"/>
              <a:cs typeface="Cambria"/>
            </a:endParaRPr>
          </a:p>
          <a:p>
            <a:pPr marL="470534" lvl="1" indent="-183515">
              <a:lnSpc>
                <a:spcPct val="100000"/>
              </a:lnSpc>
              <a:spcBef>
                <a:spcPts val="790"/>
              </a:spcBef>
              <a:buFont typeface="Arial MT"/>
              <a:buChar char="•"/>
              <a:tabLst>
                <a:tab pos="470534" algn="l"/>
              </a:tabLst>
            </a:pPr>
            <a:r>
              <a:rPr sz="1600" b="1" spc="105" dirty="0">
                <a:latin typeface="Cambria"/>
                <a:cs typeface="Cambria"/>
              </a:rPr>
              <a:t>Example</a:t>
            </a:r>
            <a:r>
              <a:rPr sz="1600" spc="105" dirty="0">
                <a:latin typeface="Cambria"/>
                <a:cs typeface="Cambria"/>
              </a:rPr>
              <a:t>:</a:t>
            </a:r>
            <a:r>
              <a:rPr sz="1600" spc="220" dirty="0">
                <a:latin typeface="Cambria"/>
                <a:cs typeface="Cambria"/>
              </a:rPr>
              <a:t> </a:t>
            </a:r>
            <a:r>
              <a:rPr sz="1600" spc="70" dirty="0">
                <a:latin typeface="Cambria"/>
                <a:cs typeface="Cambria"/>
              </a:rPr>
              <a:t>Visualizing</a:t>
            </a:r>
            <a:r>
              <a:rPr sz="1600" spc="200" dirty="0">
                <a:latin typeface="Cambria"/>
                <a:cs typeface="Cambria"/>
              </a:rPr>
              <a:t> </a:t>
            </a:r>
            <a:r>
              <a:rPr sz="1600" dirty="0">
                <a:latin typeface="Cambria"/>
                <a:cs typeface="Cambria"/>
              </a:rPr>
              <a:t>geographic</a:t>
            </a:r>
            <a:r>
              <a:rPr sz="1600" spc="240" dirty="0">
                <a:latin typeface="Cambria"/>
                <a:cs typeface="Cambria"/>
              </a:rPr>
              <a:t> </a:t>
            </a:r>
            <a:r>
              <a:rPr sz="1600" spc="70" dirty="0">
                <a:latin typeface="Cambria"/>
                <a:cs typeface="Cambria"/>
              </a:rPr>
              <a:t>data</a:t>
            </a:r>
            <a:r>
              <a:rPr sz="1600" spc="204" dirty="0">
                <a:latin typeface="Cambria"/>
                <a:cs typeface="Cambria"/>
              </a:rPr>
              <a:t> </a:t>
            </a:r>
            <a:r>
              <a:rPr sz="1600" spc="45" dirty="0">
                <a:latin typeface="Cambria"/>
                <a:cs typeface="Cambria"/>
              </a:rPr>
              <a:t>interactively</a:t>
            </a:r>
            <a:r>
              <a:rPr sz="1400" spc="45" dirty="0">
                <a:latin typeface="Cambria"/>
                <a:cs typeface="Cambria"/>
              </a:rPr>
              <a:t>.</a:t>
            </a:r>
            <a:endParaRPr sz="1400" dirty="0">
              <a:latin typeface="Cambria"/>
              <a:cs typeface="Cambria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0E64297-F4E3-C6E1-1DA9-0CBF0A522A0F}"/>
              </a:ext>
            </a:extLst>
          </p:cNvPr>
          <p:cNvSpPr/>
          <p:nvPr/>
        </p:nvSpPr>
        <p:spPr>
          <a:xfrm>
            <a:off x="11353800" y="5943600"/>
            <a:ext cx="762000" cy="778992"/>
          </a:xfrm>
          <a:prstGeom prst="rect">
            <a:avLst/>
          </a:prstGeom>
          <a:solidFill>
            <a:srgbClr val="353537"/>
          </a:solidFill>
          <a:ln>
            <a:solidFill>
              <a:srgbClr val="35353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EBC69D-7079-56EE-FB8E-1FE77A188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981" y="273558"/>
            <a:ext cx="10182860" cy="430887"/>
          </a:xfrm>
        </p:spPr>
        <p:txBody>
          <a:bodyPr/>
          <a:lstStyle/>
          <a:p>
            <a:r>
              <a:rPr lang="en-US" dirty="0"/>
              <a:t>Other tools for Data Visualization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902D7F-9375-CFC5-7C50-8CA94ABEC4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3981" y="957773"/>
            <a:ext cx="6317615" cy="5626669"/>
          </a:xfrm>
        </p:spPr>
        <p:txBody>
          <a:bodyPr/>
          <a:lstStyle/>
          <a:p>
            <a:pPr marL="469900" indent="-457200">
              <a:lnSpc>
                <a:spcPct val="100000"/>
              </a:lnSpc>
              <a:spcBef>
                <a:spcPts val="1180"/>
              </a:spcBef>
              <a:buClr>
                <a:srgbClr val="6E6E74"/>
              </a:buClr>
              <a:buSzPct val="79166"/>
              <a:buFont typeface="+mj-lt"/>
              <a:buAutoNum type="arabicPeriod" startAt="8"/>
              <a:tabLst>
                <a:tab pos="469265" algn="l"/>
              </a:tabLst>
            </a:pPr>
            <a:r>
              <a:rPr lang="en-US" sz="2400" b="1" dirty="0">
                <a:latin typeface="Cambria"/>
                <a:cs typeface="Cambria"/>
              </a:rPr>
              <a:t>Tableau</a:t>
            </a:r>
          </a:p>
          <a:p>
            <a:pPr marL="470534" lvl="1" indent="-183515">
              <a:lnSpc>
                <a:spcPct val="100000"/>
              </a:lnSpc>
              <a:spcBef>
                <a:spcPts val="715"/>
              </a:spcBef>
              <a:buFont typeface="Arial MT"/>
              <a:buChar char="•"/>
              <a:tabLst>
                <a:tab pos="470534" algn="l"/>
              </a:tabLst>
            </a:pPr>
            <a:r>
              <a:rPr lang="en-US" sz="1600" b="1" spc="95" dirty="0">
                <a:latin typeface="Cambria"/>
                <a:cs typeface="Cambria"/>
              </a:rPr>
              <a:t>Overview</a:t>
            </a:r>
            <a:r>
              <a:rPr lang="en-US" sz="1600" spc="95" dirty="0">
                <a:latin typeface="Cambria"/>
                <a:cs typeface="Cambria"/>
              </a:rPr>
              <a:t>:</a:t>
            </a:r>
            <a:r>
              <a:rPr lang="en-US" sz="1600" spc="225" dirty="0">
                <a:latin typeface="Cambria"/>
                <a:cs typeface="Cambria"/>
              </a:rPr>
              <a:t> </a:t>
            </a:r>
            <a:r>
              <a:rPr lang="en-US" sz="1600" spc="65" dirty="0">
                <a:latin typeface="Cambria"/>
                <a:cs typeface="Cambria"/>
              </a:rPr>
              <a:t>Python</a:t>
            </a:r>
            <a:r>
              <a:rPr lang="en-US" sz="1600" spc="165" dirty="0">
                <a:latin typeface="Cambria"/>
                <a:cs typeface="Cambria"/>
              </a:rPr>
              <a:t> </a:t>
            </a:r>
            <a:r>
              <a:rPr lang="en-US" sz="1600" dirty="0">
                <a:latin typeface="Cambria"/>
                <a:cs typeface="Cambria"/>
              </a:rPr>
              <a:t>library</a:t>
            </a:r>
            <a:r>
              <a:rPr lang="en-US" sz="1600" spc="170" dirty="0">
                <a:latin typeface="Cambria"/>
                <a:cs typeface="Cambria"/>
              </a:rPr>
              <a:t> </a:t>
            </a:r>
            <a:r>
              <a:rPr lang="en-US" sz="1600" dirty="0">
                <a:latin typeface="Cambria"/>
                <a:cs typeface="Cambria"/>
              </a:rPr>
              <a:t>for</a:t>
            </a:r>
            <a:r>
              <a:rPr lang="en-US" sz="1600" spc="175" dirty="0">
                <a:latin typeface="Cambria"/>
                <a:cs typeface="Cambria"/>
              </a:rPr>
              <a:t> </a:t>
            </a:r>
            <a:r>
              <a:rPr lang="en-US" sz="1600" spc="50" dirty="0">
                <a:latin typeface="Cambria"/>
                <a:cs typeface="Cambria"/>
              </a:rPr>
              <a:t>interactive</a:t>
            </a:r>
            <a:r>
              <a:rPr lang="en-US" sz="1600" spc="190" dirty="0">
                <a:latin typeface="Cambria"/>
                <a:cs typeface="Cambria"/>
              </a:rPr>
              <a:t> </a:t>
            </a:r>
            <a:r>
              <a:rPr lang="en-US" sz="1600" spc="45" dirty="0">
                <a:latin typeface="Cambria"/>
                <a:cs typeface="Cambria"/>
              </a:rPr>
              <a:t>maps.</a:t>
            </a:r>
            <a:endParaRPr lang="en-US" sz="1600" dirty="0">
              <a:latin typeface="Cambria"/>
              <a:cs typeface="Cambria"/>
            </a:endParaRPr>
          </a:p>
          <a:p>
            <a:pPr marL="469900" marR="5080" lvl="1" indent="-182880">
              <a:lnSpc>
                <a:spcPct val="100000"/>
              </a:lnSpc>
              <a:spcBef>
                <a:spcPts val="805"/>
              </a:spcBef>
              <a:buFont typeface="Arial MT"/>
              <a:buChar char="•"/>
              <a:tabLst>
                <a:tab pos="469900" algn="l"/>
              </a:tabLst>
            </a:pPr>
            <a:r>
              <a:rPr lang="en-US" sz="1600" b="1" spc="105" dirty="0">
                <a:latin typeface="Cambria"/>
                <a:cs typeface="Cambria"/>
              </a:rPr>
              <a:t>Backend</a:t>
            </a:r>
            <a:r>
              <a:rPr lang="en-US" sz="1600" spc="105" dirty="0">
                <a:latin typeface="Cambria"/>
                <a:cs typeface="Cambria"/>
              </a:rPr>
              <a:t>:</a:t>
            </a:r>
            <a:r>
              <a:rPr lang="en-US" sz="1600" spc="475" dirty="0">
                <a:latin typeface="Cambria"/>
                <a:cs typeface="Cambria"/>
              </a:rPr>
              <a:t> </a:t>
            </a:r>
            <a:r>
              <a:rPr lang="en-US" sz="1600" spc="75" dirty="0">
                <a:latin typeface="Cambria"/>
                <a:cs typeface="Cambria"/>
              </a:rPr>
              <a:t>Utilizes</a:t>
            </a:r>
            <a:r>
              <a:rPr lang="en-US" sz="1600" spc="495" dirty="0">
                <a:latin typeface="Cambria"/>
                <a:cs typeface="Cambria"/>
              </a:rPr>
              <a:t> </a:t>
            </a:r>
            <a:r>
              <a:rPr lang="en-US" sz="1600" spc="70" dirty="0">
                <a:latin typeface="Cambria"/>
                <a:cs typeface="Cambria"/>
              </a:rPr>
              <a:t>Leaflet.js</a:t>
            </a:r>
            <a:r>
              <a:rPr lang="en-US" sz="1600" spc="484" dirty="0">
                <a:latin typeface="Cambria"/>
                <a:cs typeface="Cambria"/>
              </a:rPr>
              <a:t> </a:t>
            </a:r>
            <a:r>
              <a:rPr lang="en-US" sz="1600" dirty="0">
                <a:latin typeface="Cambria"/>
                <a:cs typeface="Cambria"/>
              </a:rPr>
              <a:t>(a</a:t>
            </a:r>
            <a:r>
              <a:rPr lang="en-US" sz="1600" spc="495" dirty="0">
                <a:latin typeface="Cambria"/>
                <a:cs typeface="Cambria"/>
              </a:rPr>
              <a:t> </a:t>
            </a:r>
            <a:r>
              <a:rPr lang="en-US" sz="1600" dirty="0">
                <a:latin typeface="Cambria"/>
                <a:cs typeface="Cambria"/>
              </a:rPr>
              <a:t>popular</a:t>
            </a:r>
            <a:r>
              <a:rPr lang="en-US" sz="1600" spc="495" dirty="0">
                <a:latin typeface="Cambria"/>
                <a:cs typeface="Cambria"/>
              </a:rPr>
              <a:t> </a:t>
            </a:r>
            <a:r>
              <a:rPr lang="en-US" sz="1600" spc="95" dirty="0">
                <a:latin typeface="Cambria"/>
                <a:cs typeface="Cambria"/>
              </a:rPr>
              <a:t>JavaScript </a:t>
            </a:r>
            <a:r>
              <a:rPr lang="en-US" sz="1600" dirty="0">
                <a:latin typeface="Cambria"/>
                <a:cs typeface="Cambria"/>
              </a:rPr>
              <a:t>library</a:t>
            </a:r>
            <a:r>
              <a:rPr lang="en-US" sz="1600" spc="210" dirty="0">
                <a:latin typeface="Cambria"/>
                <a:cs typeface="Cambria"/>
              </a:rPr>
              <a:t> </a:t>
            </a:r>
            <a:r>
              <a:rPr lang="en-US" sz="1600" dirty="0">
                <a:latin typeface="Cambria"/>
                <a:cs typeface="Cambria"/>
              </a:rPr>
              <a:t>for</a:t>
            </a:r>
            <a:r>
              <a:rPr lang="en-US" sz="1600" spc="229" dirty="0">
                <a:latin typeface="Cambria"/>
                <a:cs typeface="Cambria"/>
              </a:rPr>
              <a:t> </a:t>
            </a:r>
            <a:r>
              <a:rPr lang="en-US" sz="1600" spc="50" dirty="0">
                <a:latin typeface="Cambria"/>
                <a:cs typeface="Cambria"/>
              </a:rPr>
              <a:t>interactive</a:t>
            </a:r>
            <a:r>
              <a:rPr lang="en-US" sz="1600" spc="220" dirty="0">
                <a:latin typeface="Cambria"/>
                <a:cs typeface="Cambria"/>
              </a:rPr>
              <a:t> </a:t>
            </a:r>
            <a:r>
              <a:rPr lang="en-US" sz="1600" spc="-10" dirty="0">
                <a:latin typeface="Cambria"/>
                <a:cs typeface="Cambria"/>
              </a:rPr>
              <a:t>maps).</a:t>
            </a:r>
            <a:endParaRPr lang="en-US" sz="1600" dirty="0">
              <a:latin typeface="Cambria"/>
              <a:cs typeface="Cambria"/>
            </a:endParaRPr>
          </a:p>
          <a:p>
            <a:pPr marL="470534" lvl="1" indent="-183515">
              <a:lnSpc>
                <a:spcPct val="100000"/>
              </a:lnSpc>
              <a:spcBef>
                <a:spcPts val="805"/>
              </a:spcBef>
              <a:buFont typeface="Arial MT"/>
              <a:buChar char="•"/>
              <a:tabLst>
                <a:tab pos="470534" algn="l"/>
              </a:tabLst>
            </a:pPr>
            <a:r>
              <a:rPr lang="en-US" sz="1600" b="1" spc="114" dirty="0">
                <a:latin typeface="Cambria"/>
                <a:cs typeface="Cambria"/>
              </a:rPr>
              <a:t>Use</a:t>
            </a:r>
            <a:r>
              <a:rPr lang="en-US" sz="1600" b="1" spc="140" dirty="0">
                <a:latin typeface="Cambria"/>
                <a:cs typeface="Cambria"/>
              </a:rPr>
              <a:t> </a:t>
            </a:r>
            <a:r>
              <a:rPr lang="en-US" sz="1600" b="1" spc="105" dirty="0">
                <a:latin typeface="Cambria"/>
                <a:cs typeface="Cambria"/>
              </a:rPr>
              <a:t>Case</a:t>
            </a:r>
            <a:r>
              <a:rPr lang="en-US" sz="1600" spc="105" dirty="0">
                <a:latin typeface="Cambria"/>
                <a:cs typeface="Cambria"/>
              </a:rPr>
              <a:t>:</a:t>
            </a:r>
            <a:r>
              <a:rPr lang="en-US" sz="1600" spc="145" dirty="0">
                <a:latin typeface="Cambria"/>
                <a:cs typeface="Cambria"/>
              </a:rPr>
              <a:t> </a:t>
            </a:r>
            <a:r>
              <a:rPr lang="en-US" sz="1600" spc="65" dirty="0">
                <a:latin typeface="Cambria"/>
                <a:cs typeface="Cambria"/>
              </a:rPr>
              <a:t>Geospatial</a:t>
            </a:r>
            <a:r>
              <a:rPr lang="en-US" sz="1600" spc="130" dirty="0">
                <a:latin typeface="Cambria"/>
                <a:cs typeface="Cambria"/>
              </a:rPr>
              <a:t> </a:t>
            </a:r>
            <a:r>
              <a:rPr lang="en-US" sz="1600" spc="70" dirty="0">
                <a:latin typeface="Cambria"/>
                <a:cs typeface="Cambria"/>
              </a:rPr>
              <a:t>data</a:t>
            </a:r>
            <a:r>
              <a:rPr lang="en-US" sz="1600" spc="114" dirty="0">
                <a:latin typeface="Cambria"/>
                <a:cs typeface="Cambria"/>
              </a:rPr>
              <a:t> </a:t>
            </a:r>
            <a:r>
              <a:rPr lang="en-US" sz="1600" spc="45" dirty="0">
                <a:latin typeface="Cambria"/>
                <a:cs typeface="Cambria"/>
              </a:rPr>
              <a:t>visualization.</a:t>
            </a:r>
            <a:endParaRPr lang="en-US" sz="1600" dirty="0">
              <a:latin typeface="Cambria"/>
              <a:cs typeface="Cambria"/>
            </a:endParaRPr>
          </a:p>
          <a:p>
            <a:pPr marL="469900" marR="5080" lvl="1" indent="-182880">
              <a:lnSpc>
                <a:spcPct val="100600"/>
              </a:lnSpc>
              <a:spcBef>
                <a:spcPts val="785"/>
              </a:spcBef>
              <a:buFont typeface="Arial MT"/>
              <a:buChar char="•"/>
              <a:tabLst>
                <a:tab pos="469900" algn="l"/>
                <a:tab pos="1697989" algn="l"/>
                <a:tab pos="2969260" algn="l"/>
                <a:tab pos="3389629" algn="l"/>
                <a:tab pos="4392930" algn="l"/>
              </a:tabLst>
            </a:pPr>
            <a:r>
              <a:rPr lang="en-US" sz="1600" b="1" spc="85" dirty="0">
                <a:latin typeface="Cambria"/>
                <a:cs typeface="Cambria"/>
              </a:rPr>
              <a:t>Features</a:t>
            </a:r>
            <a:r>
              <a:rPr lang="en-US" sz="1600" spc="85" dirty="0">
                <a:latin typeface="Cambria"/>
                <a:cs typeface="Cambria"/>
              </a:rPr>
              <a:t>:</a:t>
            </a:r>
            <a:r>
              <a:rPr lang="en-US" sz="1600" dirty="0">
                <a:latin typeface="Cambria"/>
                <a:cs typeface="Cambria"/>
              </a:rPr>
              <a:t>	</a:t>
            </a:r>
            <a:r>
              <a:rPr lang="en-US" sz="1600" spc="45" dirty="0">
                <a:latin typeface="Cambria"/>
                <a:cs typeface="Cambria"/>
              </a:rPr>
              <a:t>Specializes</a:t>
            </a:r>
            <a:r>
              <a:rPr lang="en-US" sz="1600" dirty="0">
                <a:latin typeface="Cambria"/>
                <a:cs typeface="Cambria"/>
              </a:rPr>
              <a:t>	</a:t>
            </a:r>
            <a:r>
              <a:rPr lang="en-US" sz="1600" spc="40" dirty="0">
                <a:latin typeface="Cambria"/>
                <a:cs typeface="Cambria"/>
              </a:rPr>
              <a:t>in</a:t>
            </a:r>
            <a:r>
              <a:rPr lang="en-US" sz="1600" dirty="0">
                <a:latin typeface="Cambria"/>
                <a:cs typeface="Cambria"/>
              </a:rPr>
              <a:t>	</a:t>
            </a:r>
            <a:r>
              <a:rPr lang="en-US" sz="1600" spc="40" dirty="0">
                <a:latin typeface="Cambria"/>
                <a:cs typeface="Cambria"/>
              </a:rPr>
              <a:t>creating</a:t>
            </a:r>
            <a:r>
              <a:rPr lang="en-US" sz="1600" dirty="0">
                <a:latin typeface="Cambria"/>
                <a:cs typeface="Cambria"/>
              </a:rPr>
              <a:t>	</a:t>
            </a:r>
            <a:r>
              <a:rPr lang="en-US" sz="1600" spc="45" dirty="0">
                <a:latin typeface="Cambria"/>
                <a:cs typeface="Cambria"/>
              </a:rPr>
              <a:t>interactive, </a:t>
            </a:r>
            <a:r>
              <a:rPr lang="en-US" sz="1600" dirty="0">
                <a:latin typeface="Cambria"/>
                <a:cs typeface="Cambria"/>
              </a:rPr>
              <a:t>mobile-friendly</a:t>
            </a:r>
            <a:r>
              <a:rPr lang="en-US" sz="1600" spc="125" dirty="0">
                <a:latin typeface="Cambria"/>
                <a:cs typeface="Cambria"/>
              </a:rPr>
              <a:t>  </a:t>
            </a:r>
            <a:r>
              <a:rPr lang="en-US" sz="1600" spc="55" dirty="0">
                <a:latin typeface="Cambria"/>
                <a:cs typeface="Cambria"/>
              </a:rPr>
              <a:t>maps.</a:t>
            </a:r>
            <a:endParaRPr lang="en-US" sz="1600" dirty="0">
              <a:latin typeface="Cambria"/>
              <a:cs typeface="Cambria"/>
            </a:endParaRPr>
          </a:p>
          <a:p>
            <a:pPr marL="470534" lvl="1" indent="-183515">
              <a:lnSpc>
                <a:spcPct val="100000"/>
              </a:lnSpc>
              <a:spcBef>
                <a:spcPts val="790"/>
              </a:spcBef>
              <a:buFont typeface="Arial MT"/>
              <a:buChar char="•"/>
              <a:tabLst>
                <a:tab pos="470534" algn="l"/>
              </a:tabLst>
            </a:pPr>
            <a:r>
              <a:rPr lang="en-US" sz="1600" b="1" spc="105" dirty="0">
                <a:latin typeface="Cambria"/>
                <a:cs typeface="Cambria"/>
              </a:rPr>
              <a:t>Example</a:t>
            </a:r>
            <a:r>
              <a:rPr lang="en-US" sz="1600" spc="105" dirty="0">
                <a:latin typeface="Cambria"/>
                <a:cs typeface="Cambria"/>
              </a:rPr>
              <a:t>:</a:t>
            </a:r>
            <a:r>
              <a:rPr lang="en-US" sz="1600" spc="220" dirty="0">
                <a:latin typeface="Cambria"/>
                <a:cs typeface="Cambria"/>
              </a:rPr>
              <a:t> </a:t>
            </a:r>
            <a:r>
              <a:rPr lang="en-US" sz="1600" spc="70" dirty="0">
                <a:latin typeface="Cambria"/>
                <a:cs typeface="Cambria"/>
              </a:rPr>
              <a:t>Visualizing</a:t>
            </a:r>
            <a:r>
              <a:rPr lang="en-US" sz="1600" spc="200" dirty="0">
                <a:latin typeface="Cambria"/>
                <a:cs typeface="Cambria"/>
              </a:rPr>
              <a:t> </a:t>
            </a:r>
            <a:r>
              <a:rPr lang="en-US" sz="1600" dirty="0">
                <a:latin typeface="Cambria"/>
                <a:cs typeface="Cambria"/>
              </a:rPr>
              <a:t>geographic</a:t>
            </a:r>
            <a:r>
              <a:rPr lang="en-US" sz="1600" spc="240" dirty="0">
                <a:latin typeface="Cambria"/>
                <a:cs typeface="Cambria"/>
              </a:rPr>
              <a:t> </a:t>
            </a:r>
            <a:r>
              <a:rPr lang="en-US" sz="1600" spc="70" dirty="0">
                <a:latin typeface="Cambria"/>
                <a:cs typeface="Cambria"/>
              </a:rPr>
              <a:t>data</a:t>
            </a:r>
            <a:r>
              <a:rPr lang="en-US" sz="1600" spc="204" dirty="0">
                <a:latin typeface="Cambria"/>
                <a:cs typeface="Cambria"/>
              </a:rPr>
              <a:t> </a:t>
            </a:r>
            <a:r>
              <a:rPr lang="en-US" sz="1600" spc="45" dirty="0">
                <a:latin typeface="Cambria"/>
                <a:cs typeface="Cambria"/>
              </a:rPr>
              <a:t>interactively</a:t>
            </a:r>
            <a:r>
              <a:rPr lang="en-US" sz="1400" spc="45" dirty="0">
                <a:latin typeface="Cambria"/>
                <a:cs typeface="Cambria"/>
              </a:rPr>
              <a:t>.</a:t>
            </a:r>
            <a:endParaRPr lang="en-US" sz="1400" dirty="0">
              <a:latin typeface="Cambria"/>
              <a:cs typeface="Cambria"/>
            </a:endParaRPr>
          </a:p>
          <a:p>
            <a:pPr marL="469265" indent="-456565">
              <a:lnSpc>
                <a:spcPct val="100000"/>
              </a:lnSpc>
              <a:spcBef>
                <a:spcPts val="1180"/>
              </a:spcBef>
              <a:buClr>
                <a:srgbClr val="6E6E74"/>
              </a:buClr>
              <a:buSzPct val="79166"/>
              <a:buAutoNum type="arabicPeriod" startAt="8"/>
              <a:tabLst>
                <a:tab pos="469265" algn="l"/>
              </a:tabLst>
            </a:pPr>
            <a:r>
              <a:rPr lang="en-US" sz="2400" b="1" dirty="0">
                <a:latin typeface="Cambria"/>
                <a:cs typeface="Cambria"/>
              </a:rPr>
              <a:t>Power BI</a:t>
            </a:r>
          </a:p>
          <a:p>
            <a:pPr marL="470534" lvl="1" indent="-183515">
              <a:lnSpc>
                <a:spcPct val="100000"/>
              </a:lnSpc>
              <a:spcBef>
                <a:spcPts val="715"/>
              </a:spcBef>
              <a:buFont typeface="Arial MT"/>
              <a:buChar char="•"/>
              <a:tabLst>
                <a:tab pos="470534" algn="l"/>
              </a:tabLst>
            </a:pPr>
            <a:r>
              <a:rPr lang="en-US" sz="1600" b="1" spc="95" dirty="0">
                <a:latin typeface="Cambria"/>
                <a:cs typeface="Cambria"/>
              </a:rPr>
              <a:t>Overview</a:t>
            </a:r>
            <a:r>
              <a:rPr lang="en-US" sz="1600" spc="95" dirty="0">
                <a:latin typeface="Cambria"/>
                <a:cs typeface="Cambria"/>
              </a:rPr>
              <a:t>:</a:t>
            </a:r>
            <a:r>
              <a:rPr lang="en-US" sz="1600" spc="225" dirty="0">
                <a:latin typeface="Cambria"/>
                <a:cs typeface="Cambria"/>
              </a:rPr>
              <a:t> </a:t>
            </a:r>
            <a:r>
              <a:rPr lang="en-US" sz="1600" spc="65" dirty="0">
                <a:latin typeface="Cambria"/>
                <a:cs typeface="Cambria"/>
              </a:rPr>
              <a:t>Python</a:t>
            </a:r>
            <a:r>
              <a:rPr lang="en-US" sz="1600" spc="165" dirty="0">
                <a:latin typeface="Cambria"/>
                <a:cs typeface="Cambria"/>
              </a:rPr>
              <a:t> </a:t>
            </a:r>
            <a:r>
              <a:rPr lang="en-US" sz="1600" dirty="0">
                <a:latin typeface="Cambria"/>
                <a:cs typeface="Cambria"/>
              </a:rPr>
              <a:t>library</a:t>
            </a:r>
            <a:r>
              <a:rPr lang="en-US" sz="1600" spc="170" dirty="0">
                <a:latin typeface="Cambria"/>
                <a:cs typeface="Cambria"/>
              </a:rPr>
              <a:t> </a:t>
            </a:r>
            <a:r>
              <a:rPr lang="en-US" sz="1600" dirty="0">
                <a:latin typeface="Cambria"/>
                <a:cs typeface="Cambria"/>
              </a:rPr>
              <a:t>for</a:t>
            </a:r>
            <a:r>
              <a:rPr lang="en-US" sz="1600" spc="175" dirty="0">
                <a:latin typeface="Cambria"/>
                <a:cs typeface="Cambria"/>
              </a:rPr>
              <a:t> </a:t>
            </a:r>
            <a:r>
              <a:rPr lang="en-US" sz="1600" spc="50" dirty="0">
                <a:latin typeface="Cambria"/>
                <a:cs typeface="Cambria"/>
              </a:rPr>
              <a:t>interactive</a:t>
            </a:r>
            <a:r>
              <a:rPr lang="en-US" sz="1600" spc="190" dirty="0">
                <a:latin typeface="Cambria"/>
                <a:cs typeface="Cambria"/>
              </a:rPr>
              <a:t> </a:t>
            </a:r>
            <a:r>
              <a:rPr lang="en-US" sz="1600" spc="45" dirty="0">
                <a:latin typeface="Cambria"/>
                <a:cs typeface="Cambria"/>
              </a:rPr>
              <a:t>maps.</a:t>
            </a:r>
            <a:endParaRPr lang="en-US" sz="1600" dirty="0">
              <a:latin typeface="Cambria"/>
              <a:cs typeface="Cambria"/>
            </a:endParaRPr>
          </a:p>
          <a:p>
            <a:pPr marL="469900" marR="5080" lvl="1" indent="-182880">
              <a:lnSpc>
                <a:spcPct val="100000"/>
              </a:lnSpc>
              <a:spcBef>
                <a:spcPts val="805"/>
              </a:spcBef>
              <a:buFont typeface="Arial MT"/>
              <a:buChar char="•"/>
              <a:tabLst>
                <a:tab pos="469900" algn="l"/>
              </a:tabLst>
            </a:pPr>
            <a:r>
              <a:rPr lang="en-US" sz="1600" b="1" spc="105" dirty="0">
                <a:latin typeface="Cambria"/>
                <a:cs typeface="Cambria"/>
              </a:rPr>
              <a:t>Backend</a:t>
            </a:r>
            <a:r>
              <a:rPr lang="en-US" sz="1600" spc="105" dirty="0">
                <a:latin typeface="Cambria"/>
                <a:cs typeface="Cambria"/>
              </a:rPr>
              <a:t>:</a:t>
            </a:r>
            <a:r>
              <a:rPr lang="en-US" sz="1600" spc="475" dirty="0">
                <a:latin typeface="Cambria"/>
                <a:cs typeface="Cambria"/>
              </a:rPr>
              <a:t> </a:t>
            </a:r>
            <a:r>
              <a:rPr lang="en-US" sz="1600" spc="75" dirty="0">
                <a:latin typeface="Cambria"/>
                <a:cs typeface="Cambria"/>
              </a:rPr>
              <a:t>Utilizes</a:t>
            </a:r>
            <a:r>
              <a:rPr lang="en-US" sz="1600" spc="495" dirty="0">
                <a:latin typeface="Cambria"/>
                <a:cs typeface="Cambria"/>
              </a:rPr>
              <a:t> </a:t>
            </a:r>
            <a:r>
              <a:rPr lang="en-US" sz="1600" spc="70" dirty="0">
                <a:latin typeface="Cambria"/>
                <a:cs typeface="Cambria"/>
              </a:rPr>
              <a:t>Leaflet.js</a:t>
            </a:r>
            <a:r>
              <a:rPr lang="en-US" sz="1600" spc="484" dirty="0">
                <a:latin typeface="Cambria"/>
                <a:cs typeface="Cambria"/>
              </a:rPr>
              <a:t> </a:t>
            </a:r>
            <a:r>
              <a:rPr lang="en-US" sz="1600" dirty="0">
                <a:latin typeface="Cambria"/>
                <a:cs typeface="Cambria"/>
              </a:rPr>
              <a:t>(a</a:t>
            </a:r>
            <a:r>
              <a:rPr lang="en-US" sz="1600" spc="495" dirty="0">
                <a:latin typeface="Cambria"/>
                <a:cs typeface="Cambria"/>
              </a:rPr>
              <a:t> </a:t>
            </a:r>
            <a:r>
              <a:rPr lang="en-US" sz="1600" dirty="0">
                <a:latin typeface="Cambria"/>
                <a:cs typeface="Cambria"/>
              </a:rPr>
              <a:t>popular</a:t>
            </a:r>
            <a:r>
              <a:rPr lang="en-US" sz="1600" spc="495" dirty="0">
                <a:latin typeface="Cambria"/>
                <a:cs typeface="Cambria"/>
              </a:rPr>
              <a:t> </a:t>
            </a:r>
            <a:r>
              <a:rPr lang="en-US" sz="1600" spc="95" dirty="0">
                <a:latin typeface="Cambria"/>
                <a:cs typeface="Cambria"/>
              </a:rPr>
              <a:t>JavaScript </a:t>
            </a:r>
            <a:r>
              <a:rPr lang="en-US" sz="1600" dirty="0">
                <a:latin typeface="Cambria"/>
                <a:cs typeface="Cambria"/>
              </a:rPr>
              <a:t>library</a:t>
            </a:r>
            <a:r>
              <a:rPr lang="en-US" sz="1600" spc="210" dirty="0">
                <a:latin typeface="Cambria"/>
                <a:cs typeface="Cambria"/>
              </a:rPr>
              <a:t> </a:t>
            </a:r>
            <a:r>
              <a:rPr lang="en-US" sz="1600" dirty="0">
                <a:latin typeface="Cambria"/>
                <a:cs typeface="Cambria"/>
              </a:rPr>
              <a:t>for</a:t>
            </a:r>
            <a:r>
              <a:rPr lang="en-US" sz="1600" spc="229" dirty="0">
                <a:latin typeface="Cambria"/>
                <a:cs typeface="Cambria"/>
              </a:rPr>
              <a:t> </a:t>
            </a:r>
            <a:r>
              <a:rPr lang="en-US" sz="1600" spc="50" dirty="0">
                <a:latin typeface="Cambria"/>
                <a:cs typeface="Cambria"/>
              </a:rPr>
              <a:t>interactive</a:t>
            </a:r>
            <a:r>
              <a:rPr lang="en-US" sz="1600" spc="220" dirty="0">
                <a:latin typeface="Cambria"/>
                <a:cs typeface="Cambria"/>
              </a:rPr>
              <a:t> </a:t>
            </a:r>
            <a:r>
              <a:rPr lang="en-US" sz="1600" spc="-10" dirty="0">
                <a:latin typeface="Cambria"/>
                <a:cs typeface="Cambria"/>
              </a:rPr>
              <a:t>maps).</a:t>
            </a:r>
            <a:endParaRPr lang="en-US" sz="1600" dirty="0">
              <a:latin typeface="Cambria"/>
              <a:cs typeface="Cambria"/>
            </a:endParaRPr>
          </a:p>
          <a:p>
            <a:pPr marL="470534" lvl="1" indent="-183515">
              <a:lnSpc>
                <a:spcPct val="100000"/>
              </a:lnSpc>
              <a:spcBef>
                <a:spcPts val="805"/>
              </a:spcBef>
              <a:buFont typeface="Arial MT"/>
              <a:buChar char="•"/>
              <a:tabLst>
                <a:tab pos="470534" algn="l"/>
              </a:tabLst>
            </a:pPr>
            <a:r>
              <a:rPr lang="en-US" sz="1600" b="1" spc="114" dirty="0">
                <a:latin typeface="Cambria"/>
                <a:cs typeface="Cambria"/>
              </a:rPr>
              <a:t>Use</a:t>
            </a:r>
            <a:r>
              <a:rPr lang="en-US" sz="1600" b="1" spc="140" dirty="0">
                <a:latin typeface="Cambria"/>
                <a:cs typeface="Cambria"/>
              </a:rPr>
              <a:t> </a:t>
            </a:r>
            <a:r>
              <a:rPr lang="en-US" sz="1600" b="1" spc="105" dirty="0">
                <a:latin typeface="Cambria"/>
                <a:cs typeface="Cambria"/>
              </a:rPr>
              <a:t>Case</a:t>
            </a:r>
            <a:r>
              <a:rPr lang="en-US" sz="1600" spc="105" dirty="0">
                <a:latin typeface="Cambria"/>
                <a:cs typeface="Cambria"/>
              </a:rPr>
              <a:t>:</a:t>
            </a:r>
            <a:r>
              <a:rPr lang="en-US" sz="1600" spc="145" dirty="0">
                <a:latin typeface="Cambria"/>
                <a:cs typeface="Cambria"/>
              </a:rPr>
              <a:t> </a:t>
            </a:r>
            <a:r>
              <a:rPr lang="en-US" sz="1600" spc="65" dirty="0">
                <a:latin typeface="Cambria"/>
                <a:cs typeface="Cambria"/>
              </a:rPr>
              <a:t>Geospatial</a:t>
            </a:r>
            <a:r>
              <a:rPr lang="en-US" sz="1600" spc="130" dirty="0">
                <a:latin typeface="Cambria"/>
                <a:cs typeface="Cambria"/>
              </a:rPr>
              <a:t> </a:t>
            </a:r>
            <a:r>
              <a:rPr lang="en-US" sz="1600" spc="70" dirty="0">
                <a:latin typeface="Cambria"/>
                <a:cs typeface="Cambria"/>
              </a:rPr>
              <a:t>data</a:t>
            </a:r>
            <a:r>
              <a:rPr lang="en-US" sz="1600" spc="114" dirty="0">
                <a:latin typeface="Cambria"/>
                <a:cs typeface="Cambria"/>
              </a:rPr>
              <a:t> </a:t>
            </a:r>
            <a:r>
              <a:rPr lang="en-US" sz="1600" spc="45" dirty="0">
                <a:latin typeface="Cambria"/>
                <a:cs typeface="Cambria"/>
              </a:rPr>
              <a:t>visualization.</a:t>
            </a:r>
            <a:endParaRPr lang="en-US" sz="1600" dirty="0">
              <a:latin typeface="Cambria"/>
              <a:cs typeface="Cambria"/>
            </a:endParaRPr>
          </a:p>
          <a:p>
            <a:pPr marL="469900" marR="5080" lvl="1" indent="-182880">
              <a:lnSpc>
                <a:spcPct val="100600"/>
              </a:lnSpc>
              <a:spcBef>
                <a:spcPts val="785"/>
              </a:spcBef>
              <a:buFont typeface="Arial MT"/>
              <a:buChar char="•"/>
              <a:tabLst>
                <a:tab pos="469900" algn="l"/>
                <a:tab pos="1697989" algn="l"/>
                <a:tab pos="2969260" algn="l"/>
                <a:tab pos="3389629" algn="l"/>
                <a:tab pos="4392930" algn="l"/>
              </a:tabLst>
            </a:pPr>
            <a:r>
              <a:rPr lang="en-US" sz="1600" b="1" spc="85" dirty="0">
                <a:latin typeface="Cambria"/>
                <a:cs typeface="Cambria"/>
              </a:rPr>
              <a:t>Features</a:t>
            </a:r>
            <a:r>
              <a:rPr lang="en-US" sz="1600" spc="85" dirty="0">
                <a:latin typeface="Cambria"/>
                <a:cs typeface="Cambria"/>
              </a:rPr>
              <a:t>:</a:t>
            </a:r>
            <a:r>
              <a:rPr lang="en-US" sz="1600" dirty="0">
                <a:latin typeface="Cambria"/>
                <a:cs typeface="Cambria"/>
              </a:rPr>
              <a:t>	</a:t>
            </a:r>
            <a:r>
              <a:rPr lang="en-US" sz="1600" spc="45" dirty="0">
                <a:latin typeface="Cambria"/>
                <a:cs typeface="Cambria"/>
              </a:rPr>
              <a:t>Specializes</a:t>
            </a:r>
            <a:r>
              <a:rPr lang="en-US" sz="1600" dirty="0">
                <a:latin typeface="Cambria"/>
                <a:cs typeface="Cambria"/>
              </a:rPr>
              <a:t>	</a:t>
            </a:r>
            <a:r>
              <a:rPr lang="en-US" sz="1600" spc="40" dirty="0">
                <a:latin typeface="Cambria"/>
                <a:cs typeface="Cambria"/>
              </a:rPr>
              <a:t>in</a:t>
            </a:r>
            <a:r>
              <a:rPr lang="en-US" sz="1600" dirty="0">
                <a:latin typeface="Cambria"/>
                <a:cs typeface="Cambria"/>
              </a:rPr>
              <a:t>	</a:t>
            </a:r>
            <a:r>
              <a:rPr lang="en-US" sz="1600" spc="40" dirty="0">
                <a:latin typeface="Cambria"/>
                <a:cs typeface="Cambria"/>
              </a:rPr>
              <a:t>creating</a:t>
            </a:r>
            <a:r>
              <a:rPr lang="en-US" sz="1600" dirty="0">
                <a:latin typeface="Cambria"/>
                <a:cs typeface="Cambria"/>
              </a:rPr>
              <a:t>	</a:t>
            </a:r>
            <a:r>
              <a:rPr lang="en-US" sz="1600" spc="45" dirty="0">
                <a:latin typeface="Cambria"/>
                <a:cs typeface="Cambria"/>
              </a:rPr>
              <a:t>interactive, </a:t>
            </a:r>
            <a:r>
              <a:rPr lang="en-US" sz="1600" dirty="0">
                <a:latin typeface="Cambria"/>
                <a:cs typeface="Cambria"/>
              </a:rPr>
              <a:t>mobile-friendly</a:t>
            </a:r>
            <a:r>
              <a:rPr lang="en-US" sz="1600" spc="125" dirty="0">
                <a:latin typeface="Cambria"/>
                <a:cs typeface="Cambria"/>
              </a:rPr>
              <a:t>  </a:t>
            </a:r>
            <a:r>
              <a:rPr lang="en-US" sz="1600" spc="55" dirty="0">
                <a:latin typeface="Cambria"/>
                <a:cs typeface="Cambria"/>
              </a:rPr>
              <a:t>maps.</a:t>
            </a:r>
            <a:endParaRPr lang="en-US" sz="1600" dirty="0">
              <a:latin typeface="Cambria"/>
              <a:cs typeface="Cambria"/>
            </a:endParaRPr>
          </a:p>
          <a:p>
            <a:pPr marL="470534" lvl="1" indent="-183515">
              <a:lnSpc>
                <a:spcPct val="100000"/>
              </a:lnSpc>
              <a:spcBef>
                <a:spcPts val="790"/>
              </a:spcBef>
              <a:buFont typeface="Arial MT"/>
              <a:buChar char="•"/>
              <a:tabLst>
                <a:tab pos="470534" algn="l"/>
              </a:tabLst>
            </a:pPr>
            <a:r>
              <a:rPr lang="en-US" sz="1600" b="1" spc="105" dirty="0">
                <a:latin typeface="Cambria"/>
                <a:cs typeface="Cambria"/>
              </a:rPr>
              <a:t>Example</a:t>
            </a:r>
            <a:r>
              <a:rPr lang="en-US" sz="1600" spc="105" dirty="0">
                <a:latin typeface="Cambria"/>
                <a:cs typeface="Cambria"/>
              </a:rPr>
              <a:t>:</a:t>
            </a:r>
            <a:r>
              <a:rPr lang="en-US" sz="1600" spc="220" dirty="0">
                <a:latin typeface="Cambria"/>
                <a:cs typeface="Cambria"/>
              </a:rPr>
              <a:t> </a:t>
            </a:r>
            <a:r>
              <a:rPr lang="en-US" sz="1600" spc="70" dirty="0">
                <a:latin typeface="Cambria"/>
                <a:cs typeface="Cambria"/>
              </a:rPr>
              <a:t>Visualizing</a:t>
            </a:r>
            <a:r>
              <a:rPr lang="en-US" sz="1600" spc="200" dirty="0">
                <a:latin typeface="Cambria"/>
                <a:cs typeface="Cambria"/>
              </a:rPr>
              <a:t> </a:t>
            </a:r>
            <a:r>
              <a:rPr lang="en-US" sz="1600" dirty="0">
                <a:latin typeface="Cambria"/>
                <a:cs typeface="Cambria"/>
              </a:rPr>
              <a:t>geographic</a:t>
            </a:r>
            <a:r>
              <a:rPr lang="en-US" sz="1600" spc="240" dirty="0">
                <a:latin typeface="Cambria"/>
                <a:cs typeface="Cambria"/>
              </a:rPr>
              <a:t> </a:t>
            </a:r>
            <a:r>
              <a:rPr lang="en-US" sz="1600" spc="70" dirty="0">
                <a:latin typeface="Cambria"/>
                <a:cs typeface="Cambria"/>
              </a:rPr>
              <a:t>data</a:t>
            </a:r>
            <a:r>
              <a:rPr lang="en-US" sz="1600" spc="204" dirty="0">
                <a:latin typeface="Cambria"/>
                <a:cs typeface="Cambria"/>
              </a:rPr>
              <a:t> </a:t>
            </a:r>
            <a:r>
              <a:rPr lang="en-US" sz="1600" spc="45" dirty="0">
                <a:latin typeface="Cambria"/>
                <a:cs typeface="Cambria"/>
              </a:rPr>
              <a:t>interactively</a:t>
            </a:r>
            <a:r>
              <a:rPr lang="en-US" sz="1400" spc="45" dirty="0">
                <a:latin typeface="Cambria"/>
                <a:cs typeface="Cambria"/>
              </a:rPr>
              <a:t>.</a:t>
            </a:r>
            <a:endParaRPr lang="en-US" sz="1400" dirty="0">
              <a:latin typeface="Cambria"/>
              <a:cs typeface="Cambria"/>
            </a:endParaRPr>
          </a:p>
          <a:p>
            <a:endParaRPr lang="en-US" dirty="0"/>
          </a:p>
        </p:txBody>
      </p:sp>
      <p:pic>
        <p:nvPicPr>
          <p:cNvPr id="2050" name="Picture 2" descr="Scaling Tableau Dashboards on High-Res Monitors - InterWorks">
            <a:extLst>
              <a:ext uri="{FF2B5EF4-FFF2-40B4-BE49-F238E27FC236}">
                <a16:creationId xmlns:a16="http://schemas.microsoft.com/office/drawing/2014/main" id="{13E32729-06AE-F968-3AA1-A1E453FE0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1596" y="848477"/>
            <a:ext cx="4312819" cy="2580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What is Microsoft Power BI? Uses, Features and More | Definition from  TechTarget">
            <a:extLst>
              <a:ext uri="{FF2B5EF4-FFF2-40B4-BE49-F238E27FC236}">
                <a16:creationId xmlns:a16="http://schemas.microsoft.com/office/drawing/2014/main" id="{C8AF0372-DB47-C4B1-E031-D7DDE83ECB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1596" y="3942932"/>
            <a:ext cx="4330887" cy="2443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21149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3112" y="446023"/>
            <a:ext cx="455422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80" dirty="0"/>
              <a:t>Summary</a:t>
            </a:r>
            <a:r>
              <a:rPr spc="105" dirty="0"/>
              <a:t> </a:t>
            </a:r>
            <a:r>
              <a:rPr spc="165" dirty="0"/>
              <a:t>and</a:t>
            </a:r>
            <a:r>
              <a:rPr spc="85" dirty="0"/>
              <a:t> </a:t>
            </a:r>
            <a:r>
              <a:rPr spc="185" dirty="0"/>
              <a:t>Next</a:t>
            </a:r>
            <a:r>
              <a:rPr spc="114" dirty="0"/>
              <a:t> </a:t>
            </a:r>
            <a:r>
              <a:rPr spc="140" dirty="0"/>
              <a:t>Steps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79805" y="996064"/>
            <a:ext cx="7399655" cy="4151136"/>
          </a:xfrm>
          <a:prstGeom prst="rect">
            <a:avLst/>
          </a:prstGeom>
        </p:spPr>
        <p:txBody>
          <a:bodyPr vert="horz" wrap="square" lIns="0" tIns="120650" rIns="0" bIns="0" rtlCol="0">
            <a:spAutoFit/>
          </a:bodyPr>
          <a:lstStyle/>
          <a:p>
            <a:pPr marL="194945" indent="-189230">
              <a:lnSpc>
                <a:spcPct val="100000"/>
              </a:lnSpc>
              <a:spcBef>
                <a:spcPts val="950"/>
              </a:spcBef>
              <a:buClr>
                <a:srgbClr val="6E6E74"/>
              </a:buClr>
              <a:buSzPct val="75000"/>
              <a:buFont typeface="Wingdings"/>
              <a:buChar char=""/>
              <a:tabLst>
                <a:tab pos="194945" algn="l"/>
              </a:tabLst>
            </a:pPr>
            <a:r>
              <a:rPr sz="2200" b="1" spc="185" dirty="0">
                <a:solidFill>
                  <a:srgbClr val="252525"/>
                </a:solidFill>
                <a:latin typeface="Cambria"/>
                <a:cs typeface="Cambria"/>
              </a:rPr>
              <a:t>Key </a:t>
            </a:r>
            <a:r>
              <a:rPr sz="2200" b="1" spc="135" dirty="0">
                <a:solidFill>
                  <a:srgbClr val="252525"/>
                </a:solidFill>
                <a:latin typeface="Cambria"/>
                <a:cs typeface="Cambria"/>
              </a:rPr>
              <a:t>Takeaways:</a:t>
            </a:r>
            <a:endParaRPr sz="2200" dirty="0">
              <a:latin typeface="Cambria"/>
              <a:cs typeface="Cambria"/>
            </a:endParaRPr>
          </a:p>
          <a:p>
            <a:pPr marL="469900" lvl="1" indent="-184150">
              <a:lnSpc>
                <a:spcPct val="100000"/>
              </a:lnSpc>
              <a:spcBef>
                <a:spcPts val="700"/>
              </a:spcBef>
              <a:buClr>
                <a:srgbClr val="6E6E74"/>
              </a:buClr>
              <a:buSzPct val="94444"/>
              <a:buFont typeface="Wingdings"/>
              <a:buChar char=""/>
              <a:tabLst>
                <a:tab pos="469900" algn="l"/>
              </a:tabLst>
            </a:pPr>
            <a:r>
              <a:rPr sz="1800" spc="80" dirty="0">
                <a:solidFill>
                  <a:srgbClr val="252525"/>
                </a:solidFill>
                <a:latin typeface="Cambria"/>
                <a:cs typeface="Cambria"/>
              </a:rPr>
              <a:t>Understanding</a:t>
            </a:r>
            <a:r>
              <a:rPr sz="1800" spc="155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800" spc="70" dirty="0">
                <a:solidFill>
                  <a:srgbClr val="252525"/>
                </a:solidFill>
                <a:latin typeface="Cambria"/>
                <a:cs typeface="Cambria"/>
              </a:rPr>
              <a:t>the</a:t>
            </a:r>
            <a:r>
              <a:rPr sz="1800" spc="135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800" spc="50" dirty="0">
                <a:solidFill>
                  <a:srgbClr val="252525"/>
                </a:solidFill>
                <a:latin typeface="Cambria"/>
                <a:cs typeface="Cambria"/>
              </a:rPr>
              <a:t>types</a:t>
            </a:r>
            <a:r>
              <a:rPr sz="1800" spc="150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800" spc="80" dirty="0">
                <a:solidFill>
                  <a:srgbClr val="252525"/>
                </a:solidFill>
                <a:latin typeface="Cambria"/>
                <a:cs typeface="Cambria"/>
              </a:rPr>
              <a:t>and</a:t>
            </a:r>
            <a:r>
              <a:rPr sz="1800" spc="140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800" dirty="0">
                <a:solidFill>
                  <a:srgbClr val="252525"/>
                </a:solidFill>
                <a:latin typeface="Cambria"/>
                <a:cs typeface="Cambria"/>
              </a:rPr>
              <a:t>sources</a:t>
            </a:r>
            <a:r>
              <a:rPr sz="1800" spc="145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800" dirty="0">
                <a:solidFill>
                  <a:srgbClr val="252525"/>
                </a:solidFill>
                <a:latin typeface="Cambria"/>
                <a:cs typeface="Cambria"/>
              </a:rPr>
              <a:t>of</a:t>
            </a:r>
            <a:r>
              <a:rPr sz="1800" spc="145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800" spc="70" dirty="0">
                <a:solidFill>
                  <a:srgbClr val="252525"/>
                </a:solidFill>
                <a:latin typeface="Cambria"/>
                <a:cs typeface="Cambria"/>
              </a:rPr>
              <a:t>data.</a:t>
            </a:r>
            <a:endParaRPr sz="1800" dirty="0">
              <a:latin typeface="Cambria"/>
              <a:cs typeface="Cambria"/>
            </a:endParaRPr>
          </a:p>
          <a:p>
            <a:pPr marL="469265" lvl="1" indent="-184150">
              <a:lnSpc>
                <a:spcPct val="100000"/>
              </a:lnSpc>
              <a:spcBef>
                <a:spcPts val="780"/>
              </a:spcBef>
              <a:buClr>
                <a:srgbClr val="6E6E74"/>
              </a:buClr>
              <a:buSzPct val="94444"/>
              <a:buFont typeface="Wingdings"/>
              <a:buChar char=""/>
              <a:tabLst>
                <a:tab pos="469265" algn="l"/>
              </a:tabLst>
            </a:pPr>
            <a:r>
              <a:rPr sz="1800" spc="55" dirty="0">
                <a:solidFill>
                  <a:srgbClr val="252525"/>
                </a:solidFill>
                <a:latin typeface="Cambria"/>
                <a:cs typeface="Cambria"/>
              </a:rPr>
              <a:t>Recognizing</a:t>
            </a:r>
            <a:r>
              <a:rPr sz="1800" spc="95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800" spc="70" dirty="0">
                <a:solidFill>
                  <a:srgbClr val="252525"/>
                </a:solidFill>
                <a:latin typeface="Cambria"/>
                <a:cs typeface="Cambria"/>
              </a:rPr>
              <a:t>the</a:t>
            </a:r>
            <a:r>
              <a:rPr sz="1800" spc="120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800" spc="45" dirty="0">
                <a:solidFill>
                  <a:srgbClr val="252525"/>
                </a:solidFill>
                <a:latin typeface="Cambria"/>
                <a:cs typeface="Cambria"/>
              </a:rPr>
              <a:t>importance</a:t>
            </a:r>
            <a:r>
              <a:rPr sz="1800" spc="125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800" dirty="0">
                <a:solidFill>
                  <a:srgbClr val="252525"/>
                </a:solidFill>
                <a:latin typeface="Cambria"/>
                <a:cs typeface="Cambria"/>
              </a:rPr>
              <a:t>of</a:t>
            </a:r>
            <a:r>
              <a:rPr sz="1800" spc="110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800" spc="80" dirty="0">
                <a:solidFill>
                  <a:srgbClr val="252525"/>
                </a:solidFill>
                <a:latin typeface="Cambria"/>
                <a:cs typeface="Cambria"/>
              </a:rPr>
              <a:t>data</a:t>
            </a:r>
            <a:r>
              <a:rPr sz="1800" spc="140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800" spc="65" dirty="0">
                <a:solidFill>
                  <a:srgbClr val="252525"/>
                </a:solidFill>
                <a:latin typeface="Cambria"/>
                <a:cs typeface="Cambria"/>
              </a:rPr>
              <a:t>visualization</a:t>
            </a:r>
            <a:r>
              <a:rPr sz="1800" spc="114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800" spc="80" dirty="0">
                <a:solidFill>
                  <a:srgbClr val="252525"/>
                </a:solidFill>
                <a:latin typeface="Cambria"/>
                <a:cs typeface="Cambria"/>
              </a:rPr>
              <a:t>in</a:t>
            </a:r>
            <a:r>
              <a:rPr sz="1800" spc="120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800" spc="80" dirty="0">
                <a:solidFill>
                  <a:srgbClr val="252525"/>
                </a:solidFill>
                <a:latin typeface="Cambria"/>
                <a:cs typeface="Cambria"/>
              </a:rPr>
              <a:t>data</a:t>
            </a:r>
            <a:r>
              <a:rPr sz="1800" spc="120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800" spc="40" dirty="0">
                <a:solidFill>
                  <a:srgbClr val="252525"/>
                </a:solidFill>
                <a:latin typeface="Cambria"/>
                <a:cs typeface="Cambria"/>
              </a:rPr>
              <a:t>science.</a:t>
            </a:r>
            <a:endParaRPr sz="1800" dirty="0">
              <a:latin typeface="Cambria"/>
              <a:cs typeface="Cambria"/>
            </a:endParaRPr>
          </a:p>
          <a:p>
            <a:pPr marL="469900" marR="5080" lvl="1" indent="-184150">
              <a:lnSpc>
                <a:spcPts val="1939"/>
              </a:lnSpc>
              <a:spcBef>
                <a:spcPts val="1030"/>
              </a:spcBef>
              <a:buClr>
                <a:srgbClr val="6E6E74"/>
              </a:buClr>
              <a:buSzPct val="94444"/>
              <a:buFont typeface="Wingdings"/>
              <a:buChar char=""/>
              <a:tabLst>
                <a:tab pos="469900" algn="l"/>
                <a:tab pos="2418715" algn="l"/>
                <a:tab pos="3197860" algn="l"/>
                <a:tab pos="4757420" algn="l"/>
                <a:tab pos="5581650" algn="l"/>
                <a:tab pos="6402070" algn="l"/>
              </a:tabLst>
            </a:pPr>
            <a:r>
              <a:rPr sz="1800" spc="70" dirty="0">
                <a:solidFill>
                  <a:srgbClr val="252525"/>
                </a:solidFill>
                <a:latin typeface="Cambria"/>
                <a:cs typeface="Cambria"/>
              </a:rPr>
              <a:t>Understanding</a:t>
            </a:r>
            <a:r>
              <a:rPr sz="1800" dirty="0">
                <a:solidFill>
                  <a:srgbClr val="252525"/>
                </a:solidFill>
                <a:latin typeface="Cambria"/>
                <a:cs typeface="Cambria"/>
              </a:rPr>
              <a:t>	</a:t>
            </a:r>
            <a:r>
              <a:rPr sz="1800" spc="-25" dirty="0">
                <a:solidFill>
                  <a:srgbClr val="252525"/>
                </a:solidFill>
                <a:latin typeface="Cambria"/>
                <a:cs typeface="Cambria"/>
              </a:rPr>
              <a:t>how</a:t>
            </a:r>
            <a:r>
              <a:rPr sz="1800" dirty="0">
                <a:solidFill>
                  <a:srgbClr val="252525"/>
                </a:solidFill>
                <a:latin typeface="Cambria"/>
                <a:cs typeface="Cambria"/>
              </a:rPr>
              <a:t>	</a:t>
            </a:r>
            <a:r>
              <a:rPr sz="1800" spc="40" dirty="0">
                <a:solidFill>
                  <a:srgbClr val="252525"/>
                </a:solidFill>
                <a:latin typeface="Cambria"/>
                <a:cs typeface="Cambria"/>
              </a:rPr>
              <a:t>storytelling</a:t>
            </a:r>
            <a:r>
              <a:rPr sz="1800" dirty="0">
                <a:solidFill>
                  <a:srgbClr val="252525"/>
                </a:solidFill>
                <a:latin typeface="Cambria"/>
                <a:cs typeface="Cambria"/>
              </a:rPr>
              <a:t>	</a:t>
            </a:r>
            <a:r>
              <a:rPr sz="1800" spc="35" dirty="0">
                <a:solidFill>
                  <a:srgbClr val="252525"/>
                </a:solidFill>
                <a:latin typeface="Cambria"/>
                <a:cs typeface="Cambria"/>
              </a:rPr>
              <a:t>with</a:t>
            </a:r>
            <a:r>
              <a:rPr sz="1800" dirty="0">
                <a:solidFill>
                  <a:srgbClr val="252525"/>
                </a:solidFill>
                <a:latin typeface="Cambria"/>
                <a:cs typeface="Cambria"/>
              </a:rPr>
              <a:t>	</a:t>
            </a:r>
            <a:r>
              <a:rPr sz="1800" spc="60" dirty="0">
                <a:solidFill>
                  <a:srgbClr val="252525"/>
                </a:solidFill>
                <a:latin typeface="Cambria"/>
                <a:cs typeface="Cambria"/>
              </a:rPr>
              <a:t>data</a:t>
            </a:r>
            <a:r>
              <a:rPr sz="1800" dirty="0">
                <a:solidFill>
                  <a:srgbClr val="252525"/>
                </a:solidFill>
                <a:latin typeface="Cambria"/>
                <a:cs typeface="Cambria"/>
              </a:rPr>
              <a:t>	</a:t>
            </a:r>
            <a:r>
              <a:rPr sz="1800" spc="55" dirty="0">
                <a:solidFill>
                  <a:srgbClr val="252525"/>
                </a:solidFill>
                <a:latin typeface="Cambria"/>
                <a:cs typeface="Cambria"/>
              </a:rPr>
              <a:t>enhances </a:t>
            </a:r>
            <a:r>
              <a:rPr sz="1800" spc="50" dirty="0">
                <a:solidFill>
                  <a:srgbClr val="252525"/>
                </a:solidFill>
                <a:latin typeface="Cambria"/>
                <a:cs typeface="Cambria"/>
              </a:rPr>
              <a:t>communication</a:t>
            </a:r>
            <a:r>
              <a:rPr sz="1800" spc="240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800" spc="80" dirty="0">
                <a:solidFill>
                  <a:srgbClr val="252525"/>
                </a:solidFill>
                <a:latin typeface="Cambria"/>
                <a:cs typeface="Cambria"/>
              </a:rPr>
              <a:t>and</a:t>
            </a:r>
            <a:r>
              <a:rPr sz="1800" spc="260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800" dirty="0">
                <a:solidFill>
                  <a:srgbClr val="252525"/>
                </a:solidFill>
                <a:latin typeface="Cambria"/>
                <a:cs typeface="Cambria"/>
              </a:rPr>
              <a:t>decision-</a:t>
            </a:r>
            <a:r>
              <a:rPr sz="1800" spc="80" dirty="0">
                <a:solidFill>
                  <a:srgbClr val="252525"/>
                </a:solidFill>
                <a:latin typeface="Cambria"/>
                <a:cs typeface="Cambria"/>
              </a:rPr>
              <a:t>making.</a:t>
            </a:r>
            <a:endParaRPr sz="1800" dirty="0">
              <a:latin typeface="Cambria"/>
              <a:cs typeface="Cambria"/>
            </a:endParaRPr>
          </a:p>
          <a:p>
            <a:pPr marL="469900" lvl="1" indent="-184150">
              <a:lnSpc>
                <a:spcPct val="100000"/>
              </a:lnSpc>
              <a:spcBef>
                <a:spcPts val="770"/>
              </a:spcBef>
              <a:buClr>
                <a:srgbClr val="6E6E74"/>
              </a:buClr>
              <a:buSzPct val="94444"/>
              <a:buFont typeface="Wingdings"/>
              <a:buChar char=""/>
              <a:tabLst>
                <a:tab pos="469900" algn="l"/>
              </a:tabLst>
            </a:pPr>
            <a:r>
              <a:rPr sz="1800" spc="85" dirty="0">
                <a:solidFill>
                  <a:srgbClr val="252525"/>
                </a:solidFill>
                <a:latin typeface="Cambria"/>
                <a:cs typeface="Cambria"/>
              </a:rPr>
              <a:t>Familiarity</a:t>
            </a:r>
            <a:r>
              <a:rPr sz="1800" spc="145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800" spc="60" dirty="0">
                <a:solidFill>
                  <a:srgbClr val="252525"/>
                </a:solidFill>
                <a:latin typeface="Cambria"/>
                <a:cs typeface="Cambria"/>
              </a:rPr>
              <a:t>with</a:t>
            </a:r>
            <a:r>
              <a:rPr sz="1800" spc="155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800" dirty="0">
                <a:solidFill>
                  <a:srgbClr val="252525"/>
                </a:solidFill>
                <a:latin typeface="Cambria"/>
                <a:cs typeface="Cambria"/>
              </a:rPr>
              <a:t>common</a:t>
            </a:r>
            <a:r>
              <a:rPr sz="1800" spc="135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800" spc="50" dirty="0">
                <a:solidFill>
                  <a:srgbClr val="252525"/>
                </a:solidFill>
                <a:latin typeface="Cambria"/>
                <a:cs typeface="Cambria"/>
              </a:rPr>
              <a:t>types</a:t>
            </a:r>
            <a:r>
              <a:rPr sz="1800" spc="165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800" dirty="0">
                <a:solidFill>
                  <a:srgbClr val="252525"/>
                </a:solidFill>
                <a:latin typeface="Cambria"/>
                <a:cs typeface="Cambria"/>
              </a:rPr>
              <a:t>of</a:t>
            </a:r>
            <a:r>
              <a:rPr sz="1800" spc="145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800" dirty="0">
                <a:solidFill>
                  <a:srgbClr val="252525"/>
                </a:solidFill>
                <a:latin typeface="Cambria"/>
                <a:cs typeface="Cambria"/>
              </a:rPr>
              <a:t>plots</a:t>
            </a:r>
            <a:r>
              <a:rPr sz="1800" spc="175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800" spc="80" dirty="0">
                <a:solidFill>
                  <a:srgbClr val="252525"/>
                </a:solidFill>
                <a:latin typeface="Cambria"/>
                <a:cs typeface="Cambria"/>
              </a:rPr>
              <a:t>and</a:t>
            </a:r>
            <a:r>
              <a:rPr sz="1800" spc="155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800" spc="65" dirty="0">
                <a:solidFill>
                  <a:srgbClr val="252525"/>
                </a:solidFill>
                <a:latin typeface="Cambria"/>
                <a:cs typeface="Cambria"/>
              </a:rPr>
              <a:t>their</a:t>
            </a:r>
            <a:r>
              <a:rPr sz="1800" spc="140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800" spc="45" dirty="0">
                <a:solidFill>
                  <a:srgbClr val="252525"/>
                </a:solidFill>
                <a:latin typeface="Cambria"/>
                <a:cs typeface="Cambria"/>
              </a:rPr>
              <a:t>applications.</a:t>
            </a:r>
            <a:endParaRPr sz="1800" dirty="0">
              <a:latin typeface="Cambria"/>
              <a:cs typeface="Cambria"/>
            </a:endParaRPr>
          </a:p>
          <a:p>
            <a:pPr marL="742950" lvl="2" indent="-182245">
              <a:lnSpc>
                <a:spcPct val="100000"/>
              </a:lnSpc>
              <a:spcBef>
                <a:spcPts val="810"/>
              </a:spcBef>
              <a:buClr>
                <a:srgbClr val="6E6E74"/>
              </a:buClr>
              <a:buFont typeface="Wingdings"/>
              <a:buChar char=""/>
              <a:tabLst>
                <a:tab pos="742950" algn="l"/>
              </a:tabLst>
            </a:pPr>
            <a:r>
              <a:rPr sz="1600" spc="110" dirty="0">
                <a:solidFill>
                  <a:srgbClr val="252525"/>
                </a:solidFill>
                <a:latin typeface="Cambria"/>
                <a:cs typeface="Cambria"/>
              </a:rPr>
              <a:t>Bar,</a:t>
            </a:r>
            <a:r>
              <a:rPr sz="1600" spc="155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600" spc="60" dirty="0">
                <a:solidFill>
                  <a:srgbClr val="252525"/>
                </a:solidFill>
                <a:latin typeface="Cambria"/>
                <a:cs typeface="Cambria"/>
              </a:rPr>
              <a:t>line,</a:t>
            </a:r>
            <a:r>
              <a:rPr sz="1600" spc="140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600" spc="55" dirty="0">
                <a:solidFill>
                  <a:srgbClr val="252525"/>
                </a:solidFill>
                <a:latin typeface="Cambria"/>
                <a:cs typeface="Cambria"/>
              </a:rPr>
              <a:t>scatter,</a:t>
            </a:r>
            <a:r>
              <a:rPr sz="1600" spc="155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600" spc="55" dirty="0">
                <a:solidFill>
                  <a:srgbClr val="252525"/>
                </a:solidFill>
                <a:latin typeface="Cambria"/>
                <a:cs typeface="Cambria"/>
              </a:rPr>
              <a:t>histogram,</a:t>
            </a:r>
            <a:r>
              <a:rPr sz="1600" spc="180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600" dirty="0">
                <a:solidFill>
                  <a:srgbClr val="252525"/>
                </a:solidFill>
                <a:latin typeface="Cambria"/>
                <a:cs typeface="Cambria"/>
              </a:rPr>
              <a:t>box,</a:t>
            </a:r>
            <a:r>
              <a:rPr sz="1600" spc="145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600" dirty="0">
                <a:solidFill>
                  <a:srgbClr val="252525"/>
                </a:solidFill>
                <a:latin typeface="Cambria"/>
                <a:cs typeface="Cambria"/>
              </a:rPr>
              <a:t>pie</a:t>
            </a:r>
            <a:r>
              <a:rPr sz="1600" spc="160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600" spc="55" dirty="0">
                <a:solidFill>
                  <a:srgbClr val="252525"/>
                </a:solidFill>
                <a:latin typeface="Cambria"/>
                <a:cs typeface="Cambria"/>
              </a:rPr>
              <a:t>charts.</a:t>
            </a:r>
            <a:endParaRPr sz="1600" dirty="0">
              <a:latin typeface="Cambria"/>
              <a:cs typeface="Cambria"/>
            </a:endParaRPr>
          </a:p>
          <a:p>
            <a:pPr marL="469900" lvl="1" indent="-184150">
              <a:lnSpc>
                <a:spcPct val="100000"/>
              </a:lnSpc>
              <a:spcBef>
                <a:spcPts val="775"/>
              </a:spcBef>
              <a:buClr>
                <a:srgbClr val="6E6E74"/>
              </a:buClr>
              <a:buSzPct val="94444"/>
              <a:buFont typeface="Wingdings"/>
              <a:buChar char=""/>
              <a:tabLst>
                <a:tab pos="469900" algn="l"/>
              </a:tabLst>
            </a:pPr>
            <a:r>
              <a:rPr sz="1800" spc="50" dirty="0">
                <a:solidFill>
                  <a:srgbClr val="252525"/>
                </a:solidFill>
                <a:latin typeface="Cambria"/>
                <a:cs typeface="Cambria"/>
              </a:rPr>
              <a:t>Introduction</a:t>
            </a:r>
            <a:r>
              <a:rPr sz="1800" spc="114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800" dirty="0">
                <a:solidFill>
                  <a:srgbClr val="252525"/>
                </a:solidFill>
                <a:latin typeface="Cambria"/>
                <a:cs typeface="Cambria"/>
              </a:rPr>
              <a:t>to</a:t>
            </a:r>
            <a:r>
              <a:rPr sz="1800" spc="125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800" spc="60" dirty="0">
                <a:solidFill>
                  <a:srgbClr val="252525"/>
                </a:solidFill>
                <a:latin typeface="Cambria"/>
                <a:cs typeface="Cambria"/>
              </a:rPr>
              <a:t>essential</a:t>
            </a:r>
            <a:r>
              <a:rPr sz="1800" spc="145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800" spc="70" dirty="0">
                <a:solidFill>
                  <a:srgbClr val="252525"/>
                </a:solidFill>
                <a:latin typeface="Cambria"/>
                <a:cs typeface="Cambria"/>
              </a:rPr>
              <a:t>Python</a:t>
            </a:r>
            <a:r>
              <a:rPr sz="1800" spc="114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800" spc="55" dirty="0">
                <a:solidFill>
                  <a:srgbClr val="252525"/>
                </a:solidFill>
                <a:latin typeface="Cambria"/>
                <a:cs typeface="Cambria"/>
              </a:rPr>
              <a:t>libraries</a:t>
            </a:r>
            <a:r>
              <a:rPr lang="en-US" sz="1800" spc="55" dirty="0">
                <a:solidFill>
                  <a:srgbClr val="252525"/>
                </a:solidFill>
                <a:latin typeface="Cambria"/>
                <a:cs typeface="Cambria"/>
              </a:rPr>
              <a:t> and other tools</a:t>
            </a:r>
            <a:r>
              <a:rPr sz="1800" spc="114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800" dirty="0">
                <a:solidFill>
                  <a:srgbClr val="252525"/>
                </a:solidFill>
                <a:latin typeface="Cambria"/>
                <a:cs typeface="Cambria"/>
              </a:rPr>
              <a:t>for</a:t>
            </a:r>
            <a:r>
              <a:rPr sz="1800" spc="130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800" spc="80" dirty="0">
                <a:solidFill>
                  <a:srgbClr val="252525"/>
                </a:solidFill>
                <a:latin typeface="Cambria"/>
                <a:cs typeface="Cambria"/>
              </a:rPr>
              <a:t>data</a:t>
            </a:r>
            <a:r>
              <a:rPr sz="1800" spc="125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800" spc="55" dirty="0">
                <a:solidFill>
                  <a:srgbClr val="252525"/>
                </a:solidFill>
                <a:latin typeface="Cambria"/>
                <a:cs typeface="Cambria"/>
              </a:rPr>
              <a:t>visualization.</a:t>
            </a:r>
            <a:endParaRPr sz="1800" dirty="0">
              <a:latin typeface="Cambria"/>
              <a:cs typeface="Cambria"/>
            </a:endParaRPr>
          </a:p>
          <a:p>
            <a:pPr marL="742950" lvl="2" indent="-182245">
              <a:lnSpc>
                <a:spcPct val="100000"/>
              </a:lnSpc>
              <a:spcBef>
                <a:spcPts val="810"/>
              </a:spcBef>
              <a:buClr>
                <a:srgbClr val="6E6E74"/>
              </a:buClr>
              <a:buFont typeface="Wingdings"/>
              <a:buChar char=""/>
              <a:tabLst>
                <a:tab pos="742950" algn="l"/>
              </a:tabLst>
            </a:pPr>
            <a:r>
              <a:rPr sz="1600" spc="65" dirty="0">
                <a:solidFill>
                  <a:srgbClr val="252525"/>
                </a:solidFill>
                <a:latin typeface="Cambria"/>
                <a:cs typeface="Cambria"/>
              </a:rPr>
              <a:t>Matplotlib,</a:t>
            </a:r>
            <a:r>
              <a:rPr sz="1600" spc="114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600" spc="90" dirty="0">
                <a:solidFill>
                  <a:srgbClr val="252525"/>
                </a:solidFill>
                <a:latin typeface="Cambria"/>
                <a:cs typeface="Cambria"/>
              </a:rPr>
              <a:t>Pandas,</a:t>
            </a:r>
            <a:r>
              <a:rPr sz="1600" spc="105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600" spc="65" dirty="0">
                <a:solidFill>
                  <a:srgbClr val="252525"/>
                </a:solidFill>
                <a:latin typeface="Cambria"/>
                <a:cs typeface="Cambria"/>
              </a:rPr>
              <a:t>Seaborn,</a:t>
            </a:r>
            <a:r>
              <a:rPr sz="1600" spc="114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600" spc="65" dirty="0">
                <a:solidFill>
                  <a:srgbClr val="252525"/>
                </a:solidFill>
                <a:latin typeface="Cambria"/>
                <a:cs typeface="Cambria"/>
              </a:rPr>
              <a:t>Plotly,</a:t>
            </a:r>
            <a:r>
              <a:rPr sz="1600" spc="105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600" spc="70" dirty="0">
                <a:solidFill>
                  <a:srgbClr val="252525"/>
                </a:solidFill>
                <a:latin typeface="Cambria"/>
                <a:cs typeface="Cambria"/>
              </a:rPr>
              <a:t>Bokeh,</a:t>
            </a:r>
            <a:r>
              <a:rPr sz="1600" spc="95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600" spc="30" dirty="0">
                <a:solidFill>
                  <a:srgbClr val="252525"/>
                </a:solidFill>
                <a:latin typeface="Cambria"/>
                <a:cs typeface="Cambria"/>
              </a:rPr>
              <a:t>etc.</a:t>
            </a:r>
            <a:endParaRPr lang="en-US" sz="1600" spc="30" dirty="0">
              <a:solidFill>
                <a:srgbClr val="252525"/>
              </a:solidFill>
              <a:latin typeface="Cambria"/>
              <a:cs typeface="Cambria"/>
            </a:endParaRPr>
          </a:p>
          <a:p>
            <a:pPr marL="742950" lvl="2" indent="-182245">
              <a:lnSpc>
                <a:spcPct val="100000"/>
              </a:lnSpc>
              <a:spcBef>
                <a:spcPts val="810"/>
              </a:spcBef>
              <a:buClr>
                <a:srgbClr val="6E6E74"/>
              </a:buClr>
              <a:buFont typeface="Wingdings"/>
              <a:buChar char=""/>
              <a:tabLst>
                <a:tab pos="742950" algn="l"/>
              </a:tabLst>
            </a:pPr>
            <a:r>
              <a:rPr lang="en-US" sz="1600" spc="30" dirty="0">
                <a:solidFill>
                  <a:srgbClr val="252525"/>
                </a:solidFill>
                <a:latin typeface="Cambria"/>
                <a:cs typeface="Cambria"/>
              </a:rPr>
              <a:t>Power BI, Tableau</a:t>
            </a:r>
            <a:endParaRPr sz="1600" dirty="0">
              <a:latin typeface="Cambria"/>
              <a:cs typeface="Cambria"/>
            </a:endParaRPr>
          </a:p>
          <a:p>
            <a:pPr lvl="2">
              <a:lnSpc>
                <a:spcPct val="100000"/>
              </a:lnSpc>
              <a:buClr>
                <a:srgbClr val="6E6E74"/>
              </a:buClr>
              <a:buFont typeface="Wingdings"/>
              <a:buChar char=""/>
            </a:pPr>
            <a:endParaRPr sz="1600" dirty="0">
              <a:latin typeface="Cambria"/>
              <a:cs typeface="Cambri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240268" y="342900"/>
            <a:ext cx="2799587" cy="1629155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0"/>
              </a:spcBef>
            </a:pPr>
            <a:fld id="{81D60167-4931-47E6-BA6A-407CBD079E47}" type="slidenum">
              <a:rPr spc="-25" dirty="0"/>
              <a:t>27</a:t>
            </a:fld>
            <a:endParaRPr spc="-25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C009632-30AB-B3C7-7489-5DD449D69608}"/>
              </a:ext>
            </a:extLst>
          </p:cNvPr>
          <p:cNvSpPr/>
          <p:nvPr/>
        </p:nvSpPr>
        <p:spPr>
          <a:xfrm>
            <a:off x="11353800" y="5943600"/>
            <a:ext cx="762000" cy="778992"/>
          </a:xfrm>
          <a:prstGeom prst="rect">
            <a:avLst/>
          </a:prstGeom>
          <a:solidFill>
            <a:srgbClr val="353537"/>
          </a:solidFill>
          <a:ln>
            <a:solidFill>
              <a:srgbClr val="35353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67405" y="2745479"/>
            <a:ext cx="5457190" cy="136704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800" b="0" spc="409" dirty="0">
                <a:solidFill>
                  <a:srgbClr val="FFFFFF"/>
                </a:solidFill>
                <a:latin typeface="Brush Script MT" panose="03060802040406070304" pitchFamily="66" charset="0"/>
              </a:rPr>
              <a:t>Thank</a:t>
            </a:r>
            <a:r>
              <a:rPr sz="8800" b="0" spc="295" dirty="0">
                <a:solidFill>
                  <a:srgbClr val="FFFFFF"/>
                </a:solidFill>
                <a:latin typeface="Brush Script MT" panose="03060802040406070304" pitchFamily="66" charset="0"/>
              </a:rPr>
              <a:t> </a:t>
            </a:r>
            <a:r>
              <a:rPr sz="8800" b="0" spc="305" dirty="0">
                <a:solidFill>
                  <a:srgbClr val="FFFFFF"/>
                </a:solidFill>
                <a:latin typeface="Brush Script MT" panose="03060802040406070304" pitchFamily="66" charset="0"/>
              </a:rPr>
              <a:t>You</a:t>
            </a:r>
            <a:endParaRPr sz="8800" dirty="0">
              <a:latin typeface="Brush Script MT" panose="03060802040406070304" pitchFamily="66" charset="0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0"/>
              </a:spcBef>
            </a:pPr>
            <a:fld id="{81D60167-4931-47E6-BA6A-407CBD079E47}" type="slidenum">
              <a:rPr spc="-25" dirty="0"/>
              <a:t>28</a:t>
            </a:fld>
            <a:endParaRPr spc="-25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70077" y="192735"/>
            <a:ext cx="283845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50" dirty="0"/>
              <a:t>Sources</a:t>
            </a:r>
            <a:r>
              <a:rPr spc="85" dirty="0"/>
              <a:t> </a:t>
            </a:r>
            <a:r>
              <a:rPr spc="105" dirty="0"/>
              <a:t>of</a:t>
            </a:r>
            <a:r>
              <a:rPr spc="85" dirty="0"/>
              <a:t> </a:t>
            </a:r>
            <a:r>
              <a:rPr spc="165" dirty="0"/>
              <a:t>Data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1611102" y="6147917"/>
            <a:ext cx="28003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0" dirty="0">
                <a:solidFill>
                  <a:srgbClr val="8E8E93"/>
                </a:solidFill>
                <a:latin typeface="Cambria"/>
                <a:cs typeface="Cambria"/>
              </a:rPr>
              <a:t>4</a:t>
            </a:r>
            <a:endParaRPr sz="3600">
              <a:latin typeface="Cambria"/>
              <a:cs typeface="Cambr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28294" y="555529"/>
            <a:ext cx="5602605" cy="6087110"/>
          </a:xfrm>
          <a:prstGeom prst="rect">
            <a:avLst/>
          </a:prstGeom>
        </p:spPr>
        <p:txBody>
          <a:bodyPr vert="horz" wrap="square" lIns="0" tIns="152400" rIns="0" bIns="0" rtlCol="0">
            <a:spAutoFit/>
          </a:bodyPr>
          <a:lstStyle/>
          <a:p>
            <a:pPr marL="240029" indent="-227329">
              <a:lnSpc>
                <a:spcPct val="100000"/>
              </a:lnSpc>
              <a:spcBef>
                <a:spcPts val="1200"/>
              </a:spcBef>
              <a:buClr>
                <a:srgbClr val="6E6E74"/>
              </a:buClr>
              <a:buSzPct val="79166"/>
              <a:buAutoNum type="arabicPeriod"/>
              <a:tabLst>
                <a:tab pos="240029" algn="l"/>
              </a:tabLst>
            </a:pPr>
            <a:r>
              <a:rPr sz="2400" b="1" spc="180" dirty="0">
                <a:solidFill>
                  <a:srgbClr val="252525"/>
                </a:solidFill>
                <a:latin typeface="Cambria"/>
                <a:cs typeface="Cambria"/>
              </a:rPr>
              <a:t>Primary</a:t>
            </a:r>
            <a:r>
              <a:rPr sz="2400" b="1" spc="200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2400" b="1" spc="110" dirty="0">
                <a:solidFill>
                  <a:srgbClr val="252525"/>
                </a:solidFill>
                <a:latin typeface="Cambria"/>
                <a:cs typeface="Cambria"/>
              </a:rPr>
              <a:t>sources:</a:t>
            </a:r>
            <a:endParaRPr sz="2400">
              <a:latin typeface="Cambria"/>
              <a:cs typeface="Cambria"/>
            </a:endParaRPr>
          </a:p>
          <a:p>
            <a:pPr marL="470534" lvl="1" indent="-183515">
              <a:lnSpc>
                <a:spcPct val="100000"/>
              </a:lnSpc>
              <a:spcBef>
                <a:spcPts val="725"/>
              </a:spcBef>
              <a:buClr>
                <a:srgbClr val="6E6E74"/>
              </a:buClr>
              <a:buFont typeface="Arial MT"/>
              <a:buChar char="•"/>
              <a:tabLst>
                <a:tab pos="470534" algn="l"/>
              </a:tabLst>
            </a:pPr>
            <a:r>
              <a:rPr sz="1600" spc="60" dirty="0">
                <a:solidFill>
                  <a:srgbClr val="252525"/>
                </a:solidFill>
                <a:latin typeface="Cambria"/>
                <a:cs typeface="Cambria"/>
              </a:rPr>
              <a:t>Surveys</a:t>
            </a:r>
            <a:r>
              <a:rPr sz="1600" spc="135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600" spc="65" dirty="0">
                <a:solidFill>
                  <a:srgbClr val="252525"/>
                </a:solidFill>
                <a:latin typeface="Cambria"/>
                <a:cs typeface="Cambria"/>
              </a:rPr>
              <a:t>and</a:t>
            </a:r>
            <a:r>
              <a:rPr sz="1600" spc="120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600" spc="35" dirty="0">
                <a:solidFill>
                  <a:srgbClr val="252525"/>
                </a:solidFill>
                <a:latin typeface="Cambria"/>
                <a:cs typeface="Cambria"/>
              </a:rPr>
              <a:t>questionnaires</a:t>
            </a:r>
            <a:endParaRPr sz="1600">
              <a:latin typeface="Cambria"/>
              <a:cs typeface="Cambria"/>
            </a:endParaRPr>
          </a:p>
          <a:p>
            <a:pPr marL="470534" lvl="1" indent="-183515">
              <a:lnSpc>
                <a:spcPct val="100000"/>
              </a:lnSpc>
              <a:spcBef>
                <a:spcPts val="819"/>
              </a:spcBef>
              <a:buClr>
                <a:srgbClr val="6E6E74"/>
              </a:buClr>
              <a:buFont typeface="Arial MT"/>
              <a:buChar char="•"/>
              <a:tabLst>
                <a:tab pos="470534" algn="l"/>
              </a:tabLst>
            </a:pPr>
            <a:r>
              <a:rPr sz="1600" spc="65" dirty="0">
                <a:solidFill>
                  <a:srgbClr val="252525"/>
                </a:solidFill>
                <a:latin typeface="Cambria"/>
                <a:cs typeface="Cambria"/>
              </a:rPr>
              <a:t>Experiments</a:t>
            </a:r>
            <a:r>
              <a:rPr sz="1600" spc="135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600" spc="65" dirty="0">
                <a:solidFill>
                  <a:srgbClr val="252525"/>
                </a:solidFill>
                <a:latin typeface="Cambria"/>
                <a:cs typeface="Cambria"/>
              </a:rPr>
              <a:t>and</a:t>
            </a:r>
            <a:r>
              <a:rPr sz="1600" spc="125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600" spc="-10" dirty="0">
                <a:solidFill>
                  <a:srgbClr val="252525"/>
                </a:solidFill>
                <a:latin typeface="Cambria"/>
                <a:cs typeface="Cambria"/>
              </a:rPr>
              <a:t>observations</a:t>
            </a:r>
            <a:endParaRPr sz="1600">
              <a:latin typeface="Cambria"/>
              <a:cs typeface="Cambria"/>
            </a:endParaRPr>
          </a:p>
          <a:p>
            <a:pPr marL="240029" indent="-227329">
              <a:lnSpc>
                <a:spcPct val="100000"/>
              </a:lnSpc>
              <a:spcBef>
                <a:spcPts val="835"/>
              </a:spcBef>
              <a:buClr>
                <a:srgbClr val="6E6E74"/>
              </a:buClr>
              <a:buSzPct val="79166"/>
              <a:buAutoNum type="arabicPeriod"/>
              <a:tabLst>
                <a:tab pos="240029" algn="l"/>
              </a:tabLst>
            </a:pPr>
            <a:r>
              <a:rPr sz="2400" b="1" spc="175" dirty="0">
                <a:solidFill>
                  <a:srgbClr val="252525"/>
                </a:solidFill>
                <a:latin typeface="Cambria"/>
                <a:cs typeface="Cambria"/>
              </a:rPr>
              <a:t>Secondary</a:t>
            </a:r>
            <a:r>
              <a:rPr sz="2400" b="1" spc="229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2400" b="1" spc="110" dirty="0">
                <a:solidFill>
                  <a:srgbClr val="252525"/>
                </a:solidFill>
                <a:latin typeface="Cambria"/>
                <a:cs typeface="Cambria"/>
              </a:rPr>
              <a:t>sources:</a:t>
            </a:r>
            <a:endParaRPr sz="2400">
              <a:latin typeface="Cambria"/>
              <a:cs typeface="Cambria"/>
            </a:endParaRPr>
          </a:p>
          <a:p>
            <a:pPr marL="470534" lvl="1" indent="-183515">
              <a:lnSpc>
                <a:spcPct val="100000"/>
              </a:lnSpc>
              <a:spcBef>
                <a:spcPts val="725"/>
              </a:spcBef>
              <a:buClr>
                <a:srgbClr val="6E6E74"/>
              </a:buClr>
              <a:buFont typeface="Arial MT"/>
              <a:buChar char="•"/>
              <a:tabLst>
                <a:tab pos="470534" algn="l"/>
              </a:tabLst>
            </a:pPr>
            <a:r>
              <a:rPr sz="1600" spc="65" dirty="0">
                <a:solidFill>
                  <a:srgbClr val="252525"/>
                </a:solidFill>
                <a:latin typeface="Cambria"/>
                <a:cs typeface="Cambria"/>
              </a:rPr>
              <a:t>Databases:</a:t>
            </a:r>
            <a:r>
              <a:rPr sz="1600" spc="105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600" spc="55" dirty="0">
                <a:solidFill>
                  <a:srgbClr val="252525"/>
                </a:solidFill>
                <a:latin typeface="Cambria"/>
                <a:cs typeface="Cambria"/>
              </a:rPr>
              <a:t>Public</a:t>
            </a:r>
            <a:r>
              <a:rPr sz="1600" spc="95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600" dirty="0">
                <a:solidFill>
                  <a:srgbClr val="252525"/>
                </a:solidFill>
                <a:latin typeface="Cambria"/>
                <a:cs typeface="Cambria"/>
              </a:rPr>
              <a:t>or</a:t>
            </a:r>
            <a:r>
              <a:rPr sz="1600" spc="95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600" spc="45" dirty="0">
                <a:solidFill>
                  <a:srgbClr val="252525"/>
                </a:solidFill>
                <a:latin typeface="Cambria"/>
                <a:cs typeface="Cambria"/>
              </a:rPr>
              <a:t>private</a:t>
            </a:r>
            <a:r>
              <a:rPr sz="1600" spc="125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600" spc="70" dirty="0">
                <a:solidFill>
                  <a:srgbClr val="252525"/>
                </a:solidFill>
                <a:latin typeface="Cambria"/>
                <a:cs typeface="Cambria"/>
              </a:rPr>
              <a:t>data</a:t>
            </a:r>
            <a:r>
              <a:rPr sz="1600" spc="120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600" spc="-10" dirty="0">
                <a:solidFill>
                  <a:srgbClr val="252525"/>
                </a:solidFill>
                <a:latin typeface="Cambria"/>
                <a:cs typeface="Cambria"/>
              </a:rPr>
              <a:t>collections.</a:t>
            </a:r>
            <a:endParaRPr sz="1600">
              <a:latin typeface="Cambria"/>
              <a:cs typeface="Cambria"/>
            </a:endParaRPr>
          </a:p>
          <a:p>
            <a:pPr marL="470534" lvl="1" indent="-183515">
              <a:lnSpc>
                <a:spcPct val="100000"/>
              </a:lnSpc>
              <a:spcBef>
                <a:spcPts val="805"/>
              </a:spcBef>
              <a:buClr>
                <a:srgbClr val="6E6E74"/>
              </a:buClr>
              <a:buFont typeface="Arial MT"/>
              <a:buChar char="•"/>
              <a:tabLst>
                <a:tab pos="470534" algn="l"/>
              </a:tabLst>
            </a:pPr>
            <a:r>
              <a:rPr sz="1600" spc="60" dirty="0">
                <a:solidFill>
                  <a:srgbClr val="252525"/>
                </a:solidFill>
                <a:latin typeface="Cambria"/>
                <a:cs typeface="Cambria"/>
              </a:rPr>
              <a:t>Government</a:t>
            </a:r>
            <a:r>
              <a:rPr sz="1600" spc="204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600" spc="55" dirty="0">
                <a:solidFill>
                  <a:srgbClr val="252525"/>
                </a:solidFill>
                <a:latin typeface="Cambria"/>
                <a:cs typeface="Cambria"/>
              </a:rPr>
              <a:t>databases</a:t>
            </a:r>
            <a:r>
              <a:rPr sz="1600" spc="170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600" spc="55" dirty="0">
                <a:solidFill>
                  <a:srgbClr val="252525"/>
                </a:solidFill>
                <a:latin typeface="Cambria"/>
                <a:cs typeface="Cambria"/>
              </a:rPr>
              <a:t>(e.g.,</a:t>
            </a:r>
            <a:r>
              <a:rPr sz="1600" spc="220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600" dirty="0">
                <a:solidFill>
                  <a:srgbClr val="252525"/>
                </a:solidFill>
                <a:latin typeface="Cambria"/>
                <a:cs typeface="Cambria"/>
              </a:rPr>
              <a:t>census</a:t>
            </a:r>
            <a:r>
              <a:rPr sz="1600" spc="165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600" spc="-10" dirty="0">
                <a:solidFill>
                  <a:srgbClr val="252525"/>
                </a:solidFill>
                <a:latin typeface="Cambria"/>
                <a:cs typeface="Cambria"/>
              </a:rPr>
              <a:t>data)</a:t>
            </a:r>
            <a:endParaRPr sz="1600">
              <a:latin typeface="Cambria"/>
              <a:cs typeface="Cambria"/>
            </a:endParaRPr>
          </a:p>
          <a:p>
            <a:pPr marL="470534" lvl="1" indent="-183515">
              <a:lnSpc>
                <a:spcPct val="100000"/>
              </a:lnSpc>
              <a:spcBef>
                <a:spcPts val="820"/>
              </a:spcBef>
              <a:buClr>
                <a:srgbClr val="6E6E74"/>
              </a:buClr>
              <a:buFont typeface="Arial MT"/>
              <a:buChar char="•"/>
              <a:tabLst>
                <a:tab pos="470534" algn="l"/>
              </a:tabLst>
            </a:pPr>
            <a:r>
              <a:rPr sz="1600" dirty="0">
                <a:solidFill>
                  <a:srgbClr val="252525"/>
                </a:solidFill>
                <a:latin typeface="Cambria"/>
                <a:cs typeface="Cambria"/>
              </a:rPr>
              <a:t>Academic</a:t>
            </a:r>
            <a:r>
              <a:rPr sz="1600" spc="475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600" dirty="0">
                <a:solidFill>
                  <a:srgbClr val="252525"/>
                </a:solidFill>
                <a:latin typeface="Cambria"/>
                <a:cs typeface="Cambria"/>
              </a:rPr>
              <a:t>research</a:t>
            </a:r>
            <a:r>
              <a:rPr sz="1600" spc="470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600" spc="35" dirty="0">
                <a:solidFill>
                  <a:srgbClr val="252525"/>
                </a:solidFill>
                <a:latin typeface="Cambria"/>
                <a:cs typeface="Cambria"/>
              </a:rPr>
              <a:t>publications</a:t>
            </a:r>
            <a:endParaRPr sz="1600">
              <a:latin typeface="Cambria"/>
              <a:cs typeface="Cambria"/>
            </a:endParaRPr>
          </a:p>
          <a:p>
            <a:pPr marL="470534" lvl="1" indent="-183515">
              <a:lnSpc>
                <a:spcPct val="100000"/>
              </a:lnSpc>
              <a:spcBef>
                <a:spcPts val="800"/>
              </a:spcBef>
              <a:buClr>
                <a:srgbClr val="6E6E74"/>
              </a:buClr>
              <a:buFont typeface="Arial MT"/>
              <a:buChar char="•"/>
              <a:tabLst>
                <a:tab pos="470534" algn="l"/>
              </a:tabLst>
            </a:pPr>
            <a:r>
              <a:rPr sz="1600" dirty="0">
                <a:solidFill>
                  <a:srgbClr val="252525"/>
                </a:solidFill>
                <a:latin typeface="Cambria"/>
                <a:cs typeface="Cambria"/>
              </a:rPr>
              <a:t>Web</a:t>
            </a:r>
            <a:r>
              <a:rPr sz="1600" spc="204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600" spc="40" dirty="0">
                <a:solidFill>
                  <a:srgbClr val="252525"/>
                </a:solidFill>
                <a:latin typeface="Cambria"/>
                <a:cs typeface="Cambria"/>
              </a:rPr>
              <a:t>scraping</a:t>
            </a:r>
            <a:endParaRPr sz="1600">
              <a:latin typeface="Cambria"/>
              <a:cs typeface="Cambria"/>
            </a:endParaRPr>
          </a:p>
          <a:p>
            <a:pPr marL="240029" indent="-227329">
              <a:lnSpc>
                <a:spcPct val="100000"/>
              </a:lnSpc>
              <a:spcBef>
                <a:spcPts val="835"/>
              </a:spcBef>
              <a:buClr>
                <a:srgbClr val="6E6E74"/>
              </a:buClr>
              <a:buSzPct val="79166"/>
              <a:buAutoNum type="arabicPeriod"/>
              <a:tabLst>
                <a:tab pos="240029" algn="l"/>
              </a:tabLst>
            </a:pPr>
            <a:r>
              <a:rPr sz="2400" b="1" spc="170" dirty="0">
                <a:solidFill>
                  <a:srgbClr val="252525"/>
                </a:solidFill>
                <a:latin typeface="Cambria"/>
                <a:cs typeface="Cambria"/>
              </a:rPr>
              <a:t>Modern</a:t>
            </a:r>
            <a:r>
              <a:rPr sz="2400" b="1" spc="180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2400" b="1" spc="195" dirty="0">
                <a:solidFill>
                  <a:srgbClr val="252525"/>
                </a:solidFill>
                <a:latin typeface="Cambria"/>
                <a:cs typeface="Cambria"/>
              </a:rPr>
              <a:t>Data </a:t>
            </a:r>
            <a:r>
              <a:rPr sz="2400" b="1" spc="110" dirty="0">
                <a:solidFill>
                  <a:srgbClr val="252525"/>
                </a:solidFill>
                <a:latin typeface="Cambria"/>
                <a:cs typeface="Cambria"/>
              </a:rPr>
              <a:t>sources:</a:t>
            </a:r>
            <a:endParaRPr sz="2400">
              <a:latin typeface="Cambria"/>
              <a:cs typeface="Cambria"/>
            </a:endParaRPr>
          </a:p>
          <a:p>
            <a:pPr marL="470534" lvl="1" indent="-183515">
              <a:lnSpc>
                <a:spcPct val="100000"/>
              </a:lnSpc>
              <a:spcBef>
                <a:spcPts val="725"/>
              </a:spcBef>
              <a:buClr>
                <a:srgbClr val="6E6E74"/>
              </a:buClr>
              <a:buFont typeface="Arial MT"/>
              <a:buChar char="•"/>
              <a:tabLst>
                <a:tab pos="470534" algn="l"/>
              </a:tabLst>
            </a:pPr>
            <a:r>
              <a:rPr sz="1600" b="1" spc="135" dirty="0">
                <a:solidFill>
                  <a:srgbClr val="252525"/>
                </a:solidFill>
                <a:latin typeface="Cambria"/>
                <a:cs typeface="Cambria"/>
              </a:rPr>
              <a:t>Big</a:t>
            </a:r>
            <a:r>
              <a:rPr sz="1600" b="1" spc="185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600" b="1" spc="100" dirty="0">
                <a:solidFill>
                  <a:srgbClr val="252525"/>
                </a:solidFill>
                <a:latin typeface="Cambria"/>
                <a:cs typeface="Cambria"/>
              </a:rPr>
              <a:t>Data:</a:t>
            </a:r>
            <a:r>
              <a:rPr sz="1600" b="1" spc="190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600" spc="105" dirty="0">
                <a:solidFill>
                  <a:srgbClr val="252525"/>
                </a:solidFill>
                <a:latin typeface="Cambria"/>
                <a:cs typeface="Cambria"/>
              </a:rPr>
              <a:t>Vast</a:t>
            </a:r>
            <a:r>
              <a:rPr sz="1600" spc="155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600" spc="60" dirty="0">
                <a:solidFill>
                  <a:srgbClr val="252525"/>
                </a:solidFill>
                <a:latin typeface="Cambria"/>
                <a:cs typeface="Cambria"/>
              </a:rPr>
              <a:t>datasets</a:t>
            </a:r>
            <a:r>
              <a:rPr sz="1600" spc="165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600" dirty="0">
                <a:solidFill>
                  <a:srgbClr val="252525"/>
                </a:solidFill>
                <a:latin typeface="Cambria"/>
                <a:cs typeface="Cambria"/>
              </a:rPr>
              <a:t>from</a:t>
            </a:r>
            <a:r>
              <a:rPr sz="1600" spc="180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600" dirty="0">
                <a:solidFill>
                  <a:srgbClr val="252525"/>
                </a:solidFill>
                <a:latin typeface="Cambria"/>
                <a:cs typeface="Cambria"/>
              </a:rPr>
              <a:t>varied</a:t>
            </a:r>
            <a:r>
              <a:rPr sz="1600" spc="185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600" spc="-10" dirty="0">
                <a:solidFill>
                  <a:srgbClr val="252525"/>
                </a:solidFill>
                <a:latin typeface="Cambria"/>
                <a:cs typeface="Cambria"/>
              </a:rPr>
              <a:t>sources.</a:t>
            </a:r>
            <a:endParaRPr sz="1600">
              <a:latin typeface="Cambria"/>
              <a:cs typeface="Cambria"/>
            </a:endParaRPr>
          </a:p>
          <a:p>
            <a:pPr marL="742315" lvl="2" indent="-181610">
              <a:lnSpc>
                <a:spcPct val="100000"/>
              </a:lnSpc>
              <a:spcBef>
                <a:spcPts val="840"/>
              </a:spcBef>
              <a:buClr>
                <a:srgbClr val="6E6E74"/>
              </a:buClr>
              <a:buFont typeface="Arial MT"/>
              <a:buChar char="•"/>
              <a:tabLst>
                <a:tab pos="742315" algn="l"/>
              </a:tabLst>
            </a:pPr>
            <a:r>
              <a:rPr sz="1400" spc="65" dirty="0">
                <a:solidFill>
                  <a:srgbClr val="252525"/>
                </a:solidFill>
                <a:latin typeface="Cambria"/>
                <a:cs typeface="Cambria"/>
              </a:rPr>
              <a:t>User-</a:t>
            </a:r>
            <a:r>
              <a:rPr sz="1400" spc="10" dirty="0">
                <a:solidFill>
                  <a:srgbClr val="252525"/>
                </a:solidFill>
                <a:latin typeface="Cambria"/>
                <a:cs typeface="Cambria"/>
              </a:rPr>
              <a:t>generated</a:t>
            </a:r>
            <a:r>
              <a:rPr sz="1400" spc="185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400" spc="10" dirty="0">
                <a:solidFill>
                  <a:srgbClr val="252525"/>
                </a:solidFill>
                <a:latin typeface="Cambria"/>
                <a:cs typeface="Cambria"/>
              </a:rPr>
              <a:t>content</a:t>
            </a:r>
            <a:r>
              <a:rPr sz="1400" spc="215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400" spc="10" dirty="0">
                <a:solidFill>
                  <a:srgbClr val="252525"/>
                </a:solidFill>
                <a:latin typeface="Cambria"/>
                <a:cs typeface="Cambria"/>
              </a:rPr>
              <a:t>(social</a:t>
            </a:r>
            <a:r>
              <a:rPr sz="1400" spc="200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400" spc="55" dirty="0">
                <a:solidFill>
                  <a:srgbClr val="252525"/>
                </a:solidFill>
                <a:latin typeface="Cambria"/>
                <a:cs typeface="Cambria"/>
              </a:rPr>
              <a:t>media,</a:t>
            </a:r>
            <a:r>
              <a:rPr sz="1400" spc="200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400" spc="10" dirty="0">
                <a:solidFill>
                  <a:srgbClr val="252525"/>
                </a:solidFill>
                <a:latin typeface="Cambria"/>
                <a:cs typeface="Cambria"/>
              </a:rPr>
              <a:t>online</a:t>
            </a:r>
            <a:r>
              <a:rPr sz="1400" spc="195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400" spc="-10" dirty="0">
                <a:solidFill>
                  <a:srgbClr val="252525"/>
                </a:solidFill>
                <a:latin typeface="Cambria"/>
                <a:cs typeface="Cambria"/>
              </a:rPr>
              <a:t>reviews)</a:t>
            </a:r>
            <a:endParaRPr sz="1400">
              <a:latin typeface="Cambria"/>
              <a:cs typeface="Cambria"/>
            </a:endParaRPr>
          </a:p>
          <a:p>
            <a:pPr marL="742950" lvl="2" indent="-182245">
              <a:lnSpc>
                <a:spcPct val="100000"/>
              </a:lnSpc>
              <a:spcBef>
                <a:spcPts val="840"/>
              </a:spcBef>
              <a:buClr>
                <a:srgbClr val="6E6E74"/>
              </a:buClr>
              <a:buFont typeface="Arial MT"/>
              <a:buChar char="•"/>
              <a:tabLst>
                <a:tab pos="742950" algn="l"/>
              </a:tabLst>
            </a:pPr>
            <a:r>
              <a:rPr sz="1400" spc="55" dirty="0">
                <a:solidFill>
                  <a:srgbClr val="252525"/>
                </a:solidFill>
                <a:latin typeface="Cambria"/>
                <a:cs typeface="Cambria"/>
              </a:rPr>
              <a:t>Business</a:t>
            </a:r>
            <a:r>
              <a:rPr sz="1400" spc="180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400" spc="50" dirty="0">
                <a:solidFill>
                  <a:srgbClr val="252525"/>
                </a:solidFill>
                <a:latin typeface="Cambria"/>
                <a:cs typeface="Cambria"/>
              </a:rPr>
              <a:t>transactions</a:t>
            </a:r>
            <a:r>
              <a:rPr sz="1400" spc="165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400" spc="-25" dirty="0">
                <a:solidFill>
                  <a:srgbClr val="252525"/>
                </a:solidFill>
                <a:latin typeface="Cambria"/>
                <a:cs typeface="Cambria"/>
              </a:rPr>
              <a:t>(e-</a:t>
            </a:r>
            <a:r>
              <a:rPr sz="1400" dirty="0">
                <a:solidFill>
                  <a:srgbClr val="252525"/>
                </a:solidFill>
                <a:latin typeface="Cambria"/>
                <a:cs typeface="Cambria"/>
              </a:rPr>
              <a:t>commerce,</a:t>
            </a:r>
            <a:r>
              <a:rPr sz="1400" spc="140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400" spc="50" dirty="0">
                <a:solidFill>
                  <a:srgbClr val="252525"/>
                </a:solidFill>
                <a:latin typeface="Cambria"/>
                <a:cs typeface="Cambria"/>
              </a:rPr>
              <a:t>financial</a:t>
            </a:r>
            <a:r>
              <a:rPr sz="1400" spc="140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400" spc="-10" dirty="0">
                <a:solidFill>
                  <a:srgbClr val="252525"/>
                </a:solidFill>
                <a:latin typeface="Cambria"/>
                <a:cs typeface="Cambria"/>
              </a:rPr>
              <a:t>records)</a:t>
            </a:r>
            <a:endParaRPr sz="1400">
              <a:latin typeface="Cambria"/>
              <a:cs typeface="Cambria"/>
            </a:endParaRPr>
          </a:p>
          <a:p>
            <a:pPr marL="742950" lvl="2" indent="-182245">
              <a:lnSpc>
                <a:spcPct val="100000"/>
              </a:lnSpc>
              <a:spcBef>
                <a:spcPts val="830"/>
              </a:spcBef>
              <a:buClr>
                <a:srgbClr val="6E6E74"/>
              </a:buClr>
              <a:buFont typeface="Arial MT"/>
              <a:buChar char="•"/>
              <a:tabLst>
                <a:tab pos="742950" algn="l"/>
              </a:tabLst>
            </a:pPr>
            <a:r>
              <a:rPr sz="1400" spc="50" dirty="0">
                <a:solidFill>
                  <a:srgbClr val="252525"/>
                </a:solidFill>
                <a:latin typeface="Cambria"/>
                <a:cs typeface="Cambria"/>
              </a:rPr>
              <a:t>Scientific</a:t>
            </a:r>
            <a:r>
              <a:rPr sz="1400" spc="200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400" spc="45" dirty="0">
                <a:solidFill>
                  <a:srgbClr val="252525"/>
                </a:solidFill>
                <a:latin typeface="Cambria"/>
                <a:cs typeface="Cambria"/>
              </a:rPr>
              <a:t>experiments</a:t>
            </a:r>
            <a:r>
              <a:rPr sz="1400" spc="204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400" spc="10" dirty="0">
                <a:solidFill>
                  <a:srgbClr val="252525"/>
                </a:solidFill>
                <a:latin typeface="Cambria"/>
                <a:cs typeface="Cambria"/>
              </a:rPr>
              <a:t>(large-scale</a:t>
            </a:r>
            <a:r>
              <a:rPr sz="1400" spc="185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400" spc="10" dirty="0">
                <a:solidFill>
                  <a:srgbClr val="252525"/>
                </a:solidFill>
                <a:latin typeface="Cambria"/>
                <a:cs typeface="Cambria"/>
              </a:rPr>
              <a:t>research,</a:t>
            </a:r>
            <a:r>
              <a:rPr sz="1400" spc="220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400" spc="-10" dirty="0">
                <a:solidFill>
                  <a:srgbClr val="252525"/>
                </a:solidFill>
                <a:latin typeface="Cambria"/>
                <a:cs typeface="Cambria"/>
              </a:rPr>
              <a:t>simulations)</a:t>
            </a:r>
            <a:endParaRPr sz="1400">
              <a:latin typeface="Cambria"/>
              <a:cs typeface="Cambria"/>
            </a:endParaRPr>
          </a:p>
          <a:p>
            <a:pPr marL="470534" lvl="1" indent="-183515">
              <a:lnSpc>
                <a:spcPct val="100000"/>
              </a:lnSpc>
              <a:spcBef>
                <a:spcPts val="805"/>
              </a:spcBef>
              <a:buClr>
                <a:srgbClr val="6E6E74"/>
              </a:buClr>
              <a:buFont typeface="Arial MT"/>
              <a:buChar char="•"/>
              <a:tabLst>
                <a:tab pos="470534" algn="l"/>
              </a:tabLst>
            </a:pPr>
            <a:r>
              <a:rPr sz="1600" spc="55" dirty="0">
                <a:solidFill>
                  <a:srgbClr val="252525"/>
                </a:solidFill>
                <a:latin typeface="Cambria"/>
                <a:cs typeface="Cambria"/>
              </a:rPr>
              <a:t>Sensors</a:t>
            </a:r>
            <a:r>
              <a:rPr sz="1600" spc="220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600" spc="65" dirty="0">
                <a:solidFill>
                  <a:srgbClr val="252525"/>
                </a:solidFill>
                <a:latin typeface="Cambria"/>
                <a:cs typeface="Cambria"/>
              </a:rPr>
              <a:t>and</a:t>
            </a:r>
            <a:r>
              <a:rPr sz="1600" spc="225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600" spc="60" dirty="0">
                <a:solidFill>
                  <a:srgbClr val="252525"/>
                </a:solidFill>
                <a:latin typeface="Cambria"/>
                <a:cs typeface="Cambria"/>
              </a:rPr>
              <a:t>IoT</a:t>
            </a:r>
            <a:r>
              <a:rPr sz="1600" spc="204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600" dirty="0">
                <a:solidFill>
                  <a:srgbClr val="252525"/>
                </a:solidFill>
                <a:latin typeface="Cambria"/>
                <a:cs typeface="Cambria"/>
              </a:rPr>
              <a:t>devices</a:t>
            </a:r>
            <a:r>
              <a:rPr sz="1600" spc="250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600" dirty="0">
                <a:solidFill>
                  <a:srgbClr val="252525"/>
                </a:solidFill>
                <a:latin typeface="Cambria"/>
                <a:cs typeface="Cambria"/>
              </a:rPr>
              <a:t>(smart</a:t>
            </a:r>
            <a:r>
              <a:rPr sz="1600" spc="240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600" dirty="0">
                <a:solidFill>
                  <a:srgbClr val="252525"/>
                </a:solidFill>
                <a:latin typeface="Cambria"/>
                <a:cs typeface="Cambria"/>
              </a:rPr>
              <a:t>cities</a:t>
            </a:r>
            <a:r>
              <a:rPr sz="1600" spc="204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600" spc="-10" dirty="0">
                <a:solidFill>
                  <a:srgbClr val="252525"/>
                </a:solidFill>
                <a:latin typeface="Cambria"/>
                <a:cs typeface="Cambria"/>
              </a:rPr>
              <a:t>etc.)</a:t>
            </a:r>
            <a:endParaRPr sz="1600">
              <a:latin typeface="Cambria"/>
              <a:cs typeface="Cambria"/>
            </a:endParaRPr>
          </a:p>
          <a:p>
            <a:pPr marL="470534" lvl="1" indent="-183515">
              <a:lnSpc>
                <a:spcPct val="100000"/>
              </a:lnSpc>
              <a:spcBef>
                <a:spcPts val="805"/>
              </a:spcBef>
              <a:buClr>
                <a:srgbClr val="6E6E74"/>
              </a:buClr>
              <a:buFont typeface="Arial MT"/>
              <a:buChar char="•"/>
              <a:tabLst>
                <a:tab pos="470534" algn="l"/>
              </a:tabLst>
            </a:pPr>
            <a:r>
              <a:rPr sz="1600" spc="60" dirty="0">
                <a:solidFill>
                  <a:srgbClr val="252525"/>
                </a:solidFill>
                <a:latin typeface="Cambria"/>
                <a:cs typeface="Cambria"/>
              </a:rPr>
              <a:t>Surveillance</a:t>
            </a:r>
            <a:r>
              <a:rPr sz="1600" spc="195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600" spc="50" dirty="0">
                <a:solidFill>
                  <a:srgbClr val="252525"/>
                </a:solidFill>
                <a:latin typeface="Cambria"/>
                <a:cs typeface="Cambria"/>
              </a:rPr>
              <a:t>systems</a:t>
            </a:r>
            <a:r>
              <a:rPr sz="1600" spc="200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600" dirty="0">
                <a:solidFill>
                  <a:srgbClr val="252525"/>
                </a:solidFill>
                <a:latin typeface="Cambria"/>
                <a:cs typeface="Cambria"/>
              </a:rPr>
              <a:t>(security</a:t>
            </a:r>
            <a:r>
              <a:rPr sz="1600" spc="195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600" spc="-10" dirty="0">
                <a:solidFill>
                  <a:srgbClr val="252525"/>
                </a:solidFill>
                <a:latin typeface="Cambria"/>
                <a:cs typeface="Cambria"/>
              </a:rPr>
              <a:t>cameras)</a:t>
            </a:r>
            <a:endParaRPr sz="1600">
              <a:latin typeface="Cambria"/>
              <a:cs typeface="Cambria"/>
            </a:endParaRPr>
          </a:p>
          <a:p>
            <a:pPr marL="469265" marR="5080" lvl="1" indent="-182880">
              <a:lnSpc>
                <a:spcPts val="1730"/>
              </a:lnSpc>
              <a:spcBef>
                <a:spcPts val="1025"/>
              </a:spcBef>
              <a:buClr>
                <a:srgbClr val="6E6E74"/>
              </a:buClr>
              <a:buFont typeface="Arial MT"/>
              <a:buChar char="•"/>
              <a:tabLst>
                <a:tab pos="469265" algn="l"/>
                <a:tab pos="1383665" algn="l"/>
                <a:tab pos="2019300" algn="l"/>
                <a:tab pos="3166110" algn="l"/>
                <a:tab pos="3943350" algn="l"/>
                <a:tab pos="4859020" algn="l"/>
              </a:tabLst>
            </a:pPr>
            <a:r>
              <a:rPr sz="1600" spc="50" dirty="0">
                <a:solidFill>
                  <a:srgbClr val="252525"/>
                </a:solidFill>
                <a:latin typeface="Cambria"/>
                <a:cs typeface="Cambria"/>
              </a:rPr>
              <a:t>Medical</a:t>
            </a:r>
            <a:r>
              <a:rPr sz="1600" dirty="0">
                <a:solidFill>
                  <a:srgbClr val="252525"/>
                </a:solidFill>
                <a:latin typeface="Cambria"/>
                <a:cs typeface="Cambria"/>
              </a:rPr>
              <a:t>	</a:t>
            </a:r>
            <a:r>
              <a:rPr sz="1600" spc="85" dirty="0">
                <a:solidFill>
                  <a:srgbClr val="252525"/>
                </a:solidFill>
                <a:latin typeface="Cambria"/>
                <a:cs typeface="Cambria"/>
              </a:rPr>
              <a:t>Data</a:t>
            </a:r>
            <a:r>
              <a:rPr sz="1600" dirty="0">
                <a:solidFill>
                  <a:srgbClr val="252525"/>
                </a:solidFill>
                <a:latin typeface="Cambria"/>
                <a:cs typeface="Cambria"/>
              </a:rPr>
              <a:t>	</a:t>
            </a:r>
            <a:r>
              <a:rPr sz="1600" spc="-10" dirty="0">
                <a:solidFill>
                  <a:srgbClr val="252525"/>
                </a:solidFill>
                <a:latin typeface="Cambria"/>
                <a:cs typeface="Cambria"/>
              </a:rPr>
              <a:t>(electronic</a:t>
            </a:r>
            <a:r>
              <a:rPr sz="1600" dirty="0">
                <a:solidFill>
                  <a:srgbClr val="252525"/>
                </a:solidFill>
                <a:latin typeface="Cambria"/>
                <a:cs typeface="Cambria"/>
              </a:rPr>
              <a:t>	</a:t>
            </a:r>
            <a:r>
              <a:rPr sz="1600" spc="55" dirty="0">
                <a:solidFill>
                  <a:srgbClr val="252525"/>
                </a:solidFill>
                <a:latin typeface="Cambria"/>
                <a:cs typeface="Cambria"/>
              </a:rPr>
              <a:t>health</a:t>
            </a:r>
            <a:r>
              <a:rPr sz="1600" dirty="0">
                <a:solidFill>
                  <a:srgbClr val="252525"/>
                </a:solidFill>
                <a:latin typeface="Cambria"/>
                <a:cs typeface="Cambria"/>
              </a:rPr>
              <a:t>	</a:t>
            </a:r>
            <a:r>
              <a:rPr sz="1600" spc="-10" dirty="0">
                <a:solidFill>
                  <a:srgbClr val="252525"/>
                </a:solidFill>
                <a:latin typeface="Cambria"/>
                <a:cs typeface="Cambria"/>
              </a:rPr>
              <a:t>records,</a:t>
            </a:r>
            <a:r>
              <a:rPr sz="1600" dirty="0">
                <a:solidFill>
                  <a:srgbClr val="252525"/>
                </a:solidFill>
                <a:latin typeface="Cambria"/>
                <a:cs typeface="Cambria"/>
              </a:rPr>
              <a:t>	</a:t>
            </a:r>
            <a:r>
              <a:rPr sz="1600" spc="-10" dirty="0">
                <a:solidFill>
                  <a:srgbClr val="252525"/>
                </a:solidFill>
                <a:latin typeface="Cambria"/>
                <a:cs typeface="Cambria"/>
              </a:rPr>
              <a:t>medical </a:t>
            </a:r>
            <a:r>
              <a:rPr sz="1600" spc="70" dirty="0">
                <a:solidFill>
                  <a:srgbClr val="252525"/>
                </a:solidFill>
                <a:latin typeface="Cambria"/>
                <a:cs typeface="Cambria"/>
              </a:rPr>
              <a:t>imaging,</a:t>
            </a:r>
            <a:r>
              <a:rPr sz="1600" spc="130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600" spc="-20" dirty="0">
                <a:solidFill>
                  <a:srgbClr val="252525"/>
                </a:solidFill>
                <a:latin typeface="Cambria"/>
                <a:cs typeface="Cambria"/>
              </a:rPr>
              <a:t>etc.)</a:t>
            </a:r>
            <a:endParaRPr sz="1600">
              <a:latin typeface="Cambria"/>
              <a:cs typeface="Cambria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6409499" y="362267"/>
            <a:ext cx="4893310" cy="6325870"/>
            <a:chOff x="6409499" y="362267"/>
            <a:chExt cx="4893310" cy="632587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19087" y="455416"/>
              <a:ext cx="4873752" cy="1387099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6414261" y="367029"/>
              <a:ext cx="4883785" cy="1480185"/>
            </a:xfrm>
            <a:custGeom>
              <a:avLst/>
              <a:gdLst/>
              <a:ahLst/>
              <a:cxnLst/>
              <a:rect l="l" t="t" r="r" b="b"/>
              <a:pathLst>
                <a:path w="4883784" h="1480185">
                  <a:moveTo>
                    <a:pt x="249809" y="0"/>
                  </a:moveTo>
                  <a:lnTo>
                    <a:pt x="4633595" y="0"/>
                  </a:lnTo>
                  <a:lnTo>
                    <a:pt x="4658995" y="1397"/>
                  </a:lnTo>
                  <a:lnTo>
                    <a:pt x="4730749" y="19685"/>
                  </a:lnTo>
                  <a:lnTo>
                    <a:pt x="4773168" y="42672"/>
                  </a:lnTo>
                  <a:lnTo>
                    <a:pt x="4810124" y="73279"/>
                  </a:lnTo>
                  <a:lnTo>
                    <a:pt x="4840732" y="110236"/>
                  </a:lnTo>
                  <a:lnTo>
                    <a:pt x="4863719" y="152654"/>
                  </a:lnTo>
                  <a:lnTo>
                    <a:pt x="4878196" y="199517"/>
                  </a:lnTo>
                  <a:lnTo>
                    <a:pt x="4883277" y="249809"/>
                  </a:lnTo>
                  <a:lnTo>
                    <a:pt x="4883277" y="1230503"/>
                  </a:lnTo>
                  <a:lnTo>
                    <a:pt x="4878196" y="1280795"/>
                  </a:lnTo>
                  <a:lnTo>
                    <a:pt x="4863719" y="1327658"/>
                  </a:lnTo>
                  <a:lnTo>
                    <a:pt x="4840732" y="1370076"/>
                  </a:lnTo>
                  <a:lnTo>
                    <a:pt x="4810124" y="1407033"/>
                  </a:lnTo>
                  <a:lnTo>
                    <a:pt x="4773168" y="1437640"/>
                  </a:lnTo>
                  <a:lnTo>
                    <a:pt x="4730749" y="1460627"/>
                  </a:lnTo>
                  <a:lnTo>
                    <a:pt x="4683887" y="1475105"/>
                  </a:lnTo>
                  <a:lnTo>
                    <a:pt x="4633595" y="1480185"/>
                  </a:lnTo>
                  <a:lnTo>
                    <a:pt x="249809" y="1480185"/>
                  </a:lnTo>
                  <a:lnTo>
                    <a:pt x="199516" y="1475105"/>
                  </a:lnTo>
                  <a:lnTo>
                    <a:pt x="152654" y="1460627"/>
                  </a:lnTo>
                  <a:lnTo>
                    <a:pt x="110236" y="1437640"/>
                  </a:lnTo>
                  <a:lnTo>
                    <a:pt x="73278" y="1407033"/>
                  </a:lnTo>
                  <a:lnTo>
                    <a:pt x="42672" y="1370076"/>
                  </a:lnTo>
                  <a:lnTo>
                    <a:pt x="19685" y="1327658"/>
                  </a:lnTo>
                  <a:lnTo>
                    <a:pt x="5207" y="1280795"/>
                  </a:lnTo>
                  <a:lnTo>
                    <a:pt x="0" y="1230503"/>
                  </a:lnTo>
                  <a:lnTo>
                    <a:pt x="0" y="249809"/>
                  </a:lnTo>
                  <a:lnTo>
                    <a:pt x="5207" y="199517"/>
                  </a:lnTo>
                  <a:lnTo>
                    <a:pt x="19685" y="152654"/>
                  </a:lnTo>
                  <a:lnTo>
                    <a:pt x="42672" y="110236"/>
                  </a:lnTo>
                  <a:lnTo>
                    <a:pt x="73278" y="73279"/>
                  </a:lnTo>
                  <a:lnTo>
                    <a:pt x="110236" y="42672"/>
                  </a:lnTo>
                  <a:lnTo>
                    <a:pt x="152654" y="19685"/>
                  </a:lnTo>
                  <a:lnTo>
                    <a:pt x="199516" y="5207"/>
                  </a:lnTo>
                  <a:lnTo>
                    <a:pt x="249809" y="0"/>
                  </a:lnTo>
                  <a:close/>
                </a:path>
              </a:pathLst>
            </a:custGeom>
            <a:ln w="9525">
              <a:solidFill>
                <a:srgbClr val="D5D2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38308" y="1915668"/>
              <a:ext cx="4598143" cy="2241804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6414261" y="1910841"/>
              <a:ext cx="4827270" cy="2251710"/>
            </a:xfrm>
            <a:custGeom>
              <a:avLst/>
              <a:gdLst/>
              <a:ahLst/>
              <a:cxnLst/>
              <a:rect l="l" t="t" r="r" b="b"/>
              <a:pathLst>
                <a:path w="4827270" h="2251710">
                  <a:moveTo>
                    <a:pt x="378333" y="0"/>
                  </a:moveTo>
                  <a:lnTo>
                    <a:pt x="4448683" y="0"/>
                  </a:lnTo>
                  <a:lnTo>
                    <a:pt x="4487291" y="2032"/>
                  </a:lnTo>
                  <a:lnTo>
                    <a:pt x="4561078" y="17018"/>
                  </a:lnTo>
                  <a:lnTo>
                    <a:pt x="4628895" y="45720"/>
                  </a:lnTo>
                  <a:lnTo>
                    <a:pt x="4689220" y="86487"/>
                  </a:lnTo>
                  <a:lnTo>
                    <a:pt x="4740529" y="137795"/>
                  </a:lnTo>
                  <a:lnTo>
                    <a:pt x="4781295" y="198120"/>
                  </a:lnTo>
                  <a:lnTo>
                    <a:pt x="4809997" y="265938"/>
                  </a:lnTo>
                  <a:lnTo>
                    <a:pt x="4824984" y="339725"/>
                  </a:lnTo>
                  <a:lnTo>
                    <a:pt x="4826889" y="378333"/>
                  </a:lnTo>
                  <a:lnTo>
                    <a:pt x="4826889" y="1873123"/>
                  </a:lnTo>
                  <a:lnTo>
                    <a:pt x="4824984" y="1911731"/>
                  </a:lnTo>
                  <a:lnTo>
                    <a:pt x="4809997" y="1985518"/>
                  </a:lnTo>
                  <a:lnTo>
                    <a:pt x="4781295" y="2053336"/>
                  </a:lnTo>
                  <a:lnTo>
                    <a:pt x="4740529" y="2113661"/>
                  </a:lnTo>
                  <a:lnTo>
                    <a:pt x="4689220" y="2164969"/>
                  </a:lnTo>
                  <a:lnTo>
                    <a:pt x="4628895" y="2205736"/>
                  </a:lnTo>
                  <a:lnTo>
                    <a:pt x="4561078" y="2234438"/>
                  </a:lnTo>
                  <a:lnTo>
                    <a:pt x="4487291" y="2249424"/>
                  </a:lnTo>
                  <a:lnTo>
                    <a:pt x="4448683" y="2251329"/>
                  </a:lnTo>
                  <a:lnTo>
                    <a:pt x="378333" y="2251329"/>
                  </a:lnTo>
                  <a:lnTo>
                    <a:pt x="339724" y="2249424"/>
                  </a:lnTo>
                  <a:lnTo>
                    <a:pt x="265938" y="2234438"/>
                  </a:lnTo>
                  <a:lnTo>
                    <a:pt x="198119" y="2205736"/>
                  </a:lnTo>
                  <a:lnTo>
                    <a:pt x="137794" y="2164969"/>
                  </a:lnTo>
                  <a:lnTo>
                    <a:pt x="86487" y="2113661"/>
                  </a:lnTo>
                  <a:lnTo>
                    <a:pt x="45720" y="2053336"/>
                  </a:lnTo>
                  <a:lnTo>
                    <a:pt x="17017" y="1985518"/>
                  </a:lnTo>
                  <a:lnTo>
                    <a:pt x="2032" y="1911731"/>
                  </a:lnTo>
                  <a:lnTo>
                    <a:pt x="0" y="1873123"/>
                  </a:lnTo>
                  <a:lnTo>
                    <a:pt x="0" y="378333"/>
                  </a:lnTo>
                  <a:lnTo>
                    <a:pt x="2032" y="339725"/>
                  </a:lnTo>
                  <a:lnTo>
                    <a:pt x="17017" y="265938"/>
                  </a:lnTo>
                  <a:lnTo>
                    <a:pt x="45720" y="198120"/>
                  </a:lnTo>
                  <a:lnTo>
                    <a:pt x="86487" y="137795"/>
                  </a:lnTo>
                  <a:lnTo>
                    <a:pt x="137794" y="86487"/>
                  </a:lnTo>
                  <a:lnTo>
                    <a:pt x="198119" y="45720"/>
                  </a:lnTo>
                  <a:lnTo>
                    <a:pt x="265938" y="17018"/>
                  </a:lnTo>
                  <a:lnTo>
                    <a:pt x="339724" y="2032"/>
                  </a:lnTo>
                  <a:lnTo>
                    <a:pt x="378333" y="0"/>
                  </a:lnTo>
                  <a:close/>
                </a:path>
              </a:pathLst>
            </a:custGeom>
            <a:ln w="9525">
              <a:solidFill>
                <a:srgbClr val="D5D2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419087" y="4303776"/>
              <a:ext cx="4817364" cy="2374392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6414261" y="4298950"/>
              <a:ext cx="4827270" cy="2384425"/>
            </a:xfrm>
            <a:custGeom>
              <a:avLst/>
              <a:gdLst/>
              <a:ahLst/>
              <a:cxnLst/>
              <a:rect l="l" t="t" r="r" b="b"/>
              <a:pathLst>
                <a:path w="4827270" h="2384425">
                  <a:moveTo>
                    <a:pt x="400431" y="0"/>
                  </a:moveTo>
                  <a:lnTo>
                    <a:pt x="4426585" y="0"/>
                  </a:lnTo>
                  <a:lnTo>
                    <a:pt x="4467352" y="2158"/>
                  </a:lnTo>
                  <a:lnTo>
                    <a:pt x="4507103" y="8255"/>
                  </a:lnTo>
                  <a:lnTo>
                    <a:pt x="4545584" y="18033"/>
                  </a:lnTo>
                  <a:lnTo>
                    <a:pt x="4582287" y="31495"/>
                  </a:lnTo>
                  <a:lnTo>
                    <a:pt x="4617339" y="48387"/>
                  </a:lnTo>
                  <a:lnTo>
                    <a:pt x="4650359" y="68452"/>
                  </a:lnTo>
                  <a:lnTo>
                    <a:pt x="4681220" y="91567"/>
                  </a:lnTo>
                  <a:lnTo>
                    <a:pt x="4709668" y="117348"/>
                  </a:lnTo>
                  <a:lnTo>
                    <a:pt x="4735448" y="145795"/>
                  </a:lnTo>
                  <a:lnTo>
                    <a:pt x="4758563" y="176656"/>
                  </a:lnTo>
                  <a:lnTo>
                    <a:pt x="4778629" y="209676"/>
                  </a:lnTo>
                  <a:lnTo>
                    <a:pt x="4795520" y="244729"/>
                  </a:lnTo>
                  <a:lnTo>
                    <a:pt x="4808982" y="281431"/>
                  </a:lnTo>
                  <a:lnTo>
                    <a:pt x="4818761" y="319913"/>
                  </a:lnTo>
                  <a:lnTo>
                    <a:pt x="4824857" y="359663"/>
                  </a:lnTo>
                  <a:lnTo>
                    <a:pt x="4826889" y="400431"/>
                  </a:lnTo>
                  <a:lnTo>
                    <a:pt x="4826889" y="1983600"/>
                  </a:lnTo>
                  <a:lnTo>
                    <a:pt x="4824857" y="2024418"/>
                  </a:lnTo>
                  <a:lnTo>
                    <a:pt x="4818761" y="2064181"/>
                  </a:lnTo>
                  <a:lnTo>
                    <a:pt x="4808982" y="2102573"/>
                  </a:lnTo>
                  <a:lnTo>
                    <a:pt x="4795520" y="2139378"/>
                  </a:lnTo>
                  <a:lnTo>
                    <a:pt x="4778629" y="2174379"/>
                  </a:lnTo>
                  <a:lnTo>
                    <a:pt x="4758563" y="2207412"/>
                  </a:lnTo>
                  <a:lnTo>
                    <a:pt x="4735448" y="2238235"/>
                  </a:lnTo>
                  <a:lnTo>
                    <a:pt x="4709668" y="2266683"/>
                  </a:lnTo>
                  <a:lnTo>
                    <a:pt x="4681220" y="2292527"/>
                  </a:lnTo>
                  <a:lnTo>
                    <a:pt x="4650359" y="2315578"/>
                  </a:lnTo>
                  <a:lnTo>
                    <a:pt x="4617339" y="2335644"/>
                  </a:lnTo>
                  <a:lnTo>
                    <a:pt x="4582287" y="2352509"/>
                  </a:lnTo>
                  <a:lnTo>
                    <a:pt x="4545584" y="2365984"/>
                  </a:lnTo>
                  <a:lnTo>
                    <a:pt x="4507103" y="2375852"/>
                  </a:lnTo>
                  <a:lnTo>
                    <a:pt x="4467352" y="2381923"/>
                  </a:lnTo>
                  <a:lnTo>
                    <a:pt x="4426585" y="2383980"/>
                  </a:lnTo>
                  <a:lnTo>
                    <a:pt x="400431" y="2383980"/>
                  </a:lnTo>
                  <a:lnTo>
                    <a:pt x="359663" y="2381923"/>
                  </a:lnTo>
                  <a:lnTo>
                    <a:pt x="319913" y="2375852"/>
                  </a:lnTo>
                  <a:lnTo>
                    <a:pt x="281432" y="2365984"/>
                  </a:lnTo>
                  <a:lnTo>
                    <a:pt x="244729" y="2352509"/>
                  </a:lnTo>
                  <a:lnTo>
                    <a:pt x="209677" y="2335644"/>
                  </a:lnTo>
                  <a:lnTo>
                    <a:pt x="176657" y="2315578"/>
                  </a:lnTo>
                  <a:lnTo>
                    <a:pt x="145795" y="2292527"/>
                  </a:lnTo>
                  <a:lnTo>
                    <a:pt x="117347" y="2266683"/>
                  </a:lnTo>
                  <a:lnTo>
                    <a:pt x="91566" y="2238235"/>
                  </a:lnTo>
                  <a:lnTo>
                    <a:pt x="68452" y="2207412"/>
                  </a:lnTo>
                  <a:lnTo>
                    <a:pt x="48387" y="2174379"/>
                  </a:lnTo>
                  <a:lnTo>
                    <a:pt x="31496" y="2139378"/>
                  </a:lnTo>
                  <a:lnTo>
                    <a:pt x="18034" y="2102573"/>
                  </a:lnTo>
                  <a:lnTo>
                    <a:pt x="8254" y="2064181"/>
                  </a:lnTo>
                  <a:lnTo>
                    <a:pt x="2159" y="2024418"/>
                  </a:lnTo>
                  <a:lnTo>
                    <a:pt x="0" y="1983600"/>
                  </a:lnTo>
                  <a:lnTo>
                    <a:pt x="0" y="400431"/>
                  </a:lnTo>
                  <a:lnTo>
                    <a:pt x="2159" y="359663"/>
                  </a:lnTo>
                  <a:lnTo>
                    <a:pt x="8254" y="319913"/>
                  </a:lnTo>
                  <a:lnTo>
                    <a:pt x="18034" y="281431"/>
                  </a:lnTo>
                  <a:lnTo>
                    <a:pt x="31496" y="244729"/>
                  </a:lnTo>
                  <a:lnTo>
                    <a:pt x="48387" y="209676"/>
                  </a:lnTo>
                  <a:lnTo>
                    <a:pt x="68452" y="176656"/>
                  </a:lnTo>
                  <a:lnTo>
                    <a:pt x="91566" y="145795"/>
                  </a:lnTo>
                  <a:lnTo>
                    <a:pt x="117347" y="117348"/>
                  </a:lnTo>
                  <a:lnTo>
                    <a:pt x="145795" y="91567"/>
                  </a:lnTo>
                  <a:lnTo>
                    <a:pt x="176657" y="68452"/>
                  </a:lnTo>
                  <a:lnTo>
                    <a:pt x="209677" y="48387"/>
                  </a:lnTo>
                  <a:lnTo>
                    <a:pt x="244729" y="31495"/>
                  </a:lnTo>
                  <a:lnTo>
                    <a:pt x="281432" y="18033"/>
                  </a:lnTo>
                  <a:lnTo>
                    <a:pt x="319913" y="8255"/>
                  </a:lnTo>
                  <a:lnTo>
                    <a:pt x="359663" y="2158"/>
                  </a:lnTo>
                  <a:lnTo>
                    <a:pt x="400431" y="0"/>
                  </a:lnTo>
                  <a:close/>
                </a:path>
              </a:pathLst>
            </a:custGeom>
            <a:ln w="9525">
              <a:solidFill>
                <a:srgbClr val="D5D2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D48F491A-3DD5-F124-8817-62701DA08BFD}"/>
              </a:ext>
            </a:extLst>
          </p:cNvPr>
          <p:cNvSpPr/>
          <p:nvPr/>
        </p:nvSpPr>
        <p:spPr>
          <a:xfrm>
            <a:off x="11353800" y="5943600"/>
            <a:ext cx="762000" cy="778992"/>
          </a:xfrm>
          <a:prstGeom prst="rect">
            <a:avLst/>
          </a:prstGeom>
          <a:solidFill>
            <a:srgbClr val="353537"/>
          </a:solidFill>
          <a:ln>
            <a:solidFill>
              <a:srgbClr val="35353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79805" y="478281"/>
            <a:ext cx="7312659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35" dirty="0"/>
              <a:t>Importance</a:t>
            </a:r>
            <a:r>
              <a:rPr spc="95" dirty="0"/>
              <a:t> </a:t>
            </a:r>
            <a:r>
              <a:rPr spc="105" dirty="0"/>
              <a:t>of</a:t>
            </a:r>
            <a:r>
              <a:rPr spc="95" dirty="0"/>
              <a:t> </a:t>
            </a:r>
            <a:r>
              <a:rPr spc="180" dirty="0"/>
              <a:t>Data</a:t>
            </a:r>
            <a:r>
              <a:rPr spc="100" dirty="0"/>
              <a:t> </a:t>
            </a:r>
            <a:r>
              <a:rPr spc="160" dirty="0"/>
              <a:t>in</a:t>
            </a:r>
            <a:r>
              <a:rPr spc="95" dirty="0"/>
              <a:t> </a:t>
            </a:r>
            <a:r>
              <a:rPr spc="135" dirty="0"/>
              <a:t>the</a:t>
            </a:r>
            <a:r>
              <a:rPr spc="85" dirty="0"/>
              <a:t> </a:t>
            </a:r>
            <a:r>
              <a:rPr spc="140" dirty="0"/>
              <a:t>Modern</a:t>
            </a:r>
            <a:r>
              <a:rPr spc="90" dirty="0"/>
              <a:t> </a:t>
            </a:r>
            <a:r>
              <a:rPr spc="60" dirty="0"/>
              <a:t>World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1611102" y="6147917"/>
            <a:ext cx="28003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0" dirty="0">
                <a:solidFill>
                  <a:srgbClr val="8E8E93"/>
                </a:solidFill>
                <a:latin typeface="Cambria"/>
                <a:cs typeface="Cambria"/>
              </a:rPr>
              <a:t>5</a:t>
            </a:r>
            <a:endParaRPr sz="3600">
              <a:latin typeface="Cambria"/>
              <a:cs typeface="Cambr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79805" y="997658"/>
            <a:ext cx="5866765" cy="4922520"/>
          </a:xfrm>
          <a:prstGeom prst="rect">
            <a:avLst/>
          </a:prstGeom>
        </p:spPr>
        <p:txBody>
          <a:bodyPr vert="horz" wrap="square" lIns="0" tIns="1244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80"/>
              </a:spcBef>
            </a:pPr>
            <a:r>
              <a:rPr sz="2000" b="1" spc="130" dirty="0">
                <a:solidFill>
                  <a:srgbClr val="252525"/>
                </a:solidFill>
                <a:latin typeface="Cambria"/>
                <a:cs typeface="Cambria"/>
              </a:rPr>
              <a:t>Why</a:t>
            </a:r>
            <a:r>
              <a:rPr sz="2000" b="1" spc="155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2000" b="1" spc="165" dirty="0">
                <a:solidFill>
                  <a:srgbClr val="252525"/>
                </a:solidFill>
                <a:latin typeface="Cambria"/>
                <a:cs typeface="Cambria"/>
              </a:rPr>
              <a:t>Data</a:t>
            </a:r>
            <a:r>
              <a:rPr sz="2000" b="1" spc="150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2000" b="1" spc="125" dirty="0">
                <a:solidFill>
                  <a:srgbClr val="252525"/>
                </a:solidFill>
                <a:latin typeface="Cambria"/>
                <a:cs typeface="Cambria"/>
              </a:rPr>
              <a:t>Matters?</a:t>
            </a:r>
            <a:endParaRPr sz="2000">
              <a:latin typeface="Cambria"/>
              <a:cs typeface="Cambria"/>
            </a:endParaRPr>
          </a:p>
          <a:p>
            <a:pPr marL="194945" indent="-182245">
              <a:lnSpc>
                <a:spcPct val="100000"/>
              </a:lnSpc>
              <a:spcBef>
                <a:spcPts val="785"/>
              </a:spcBef>
              <a:buClr>
                <a:srgbClr val="6E6E74"/>
              </a:buClr>
              <a:buSzPct val="80555"/>
              <a:buFont typeface="Wingdings"/>
              <a:buChar char=""/>
              <a:tabLst>
                <a:tab pos="194945" algn="l"/>
              </a:tabLst>
            </a:pPr>
            <a:r>
              <a:rPr sz="1800" b="1" spc="125" dirty="0">
                <a:solidFill>
                  <a:srgbClr val="252525"/>
                </a:solidFill>
                <a:latin typeface="Cambria"/>
                <a:cs typeface="Cambria"/>
              </a:rPr>
              <a:t>Data-</a:t>
            </a:r>
            <a:r>
              <a:rPr sz="1800" b="1" spc="140" dirty="0">
                <a:solidFill>
                  <a:srgbClr val="252525"/>
                </a:solidFill>
                <a:latin typeface="Cambria"/>
                <a:cs typeface="Cambria"/>
              </a:rPr>
              <a:t>Driven</a:t>
            </a:r>
            <a:r>
              <a:rPr sz="1800" b="1" spc="130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800" b="1" spc="125" dirty="0">
                <a:solidFill>
                  <a:srgbClr val="252525"/>
                </a:solidFill>
                <a:latin typeface="Cambria"/>
                <a:cs typeface="Cambria"/>
              </a:rPr>
              <a:t>Decision</a:t>
            </a:r>
            <a:r>
              <a:rPr sz="1800" b="1" spc="135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800" b="1" spc="125" dirty="0">
                <a:solidFill>
                  <a:srgbClr val="252525"/>
                </a:solidFill>
                <a:latin typeface="Cambria"/>
                <a:cs typeface="Cambria"/>
              </a:rPr>
              <a:t>Making:</a:t>
            </a:r>
            <a:endParaRPr sz="1800">
              <a:latin typeface="Cambria"/>
              <a:cs typeface="Cambria"/>
            </a:endParaRPr>
          </a:p>
          <a:p>
            <a:pPr marL="469265" lvl="1" indent="-182245">
              <a:lnSpc>
                <a:spcPct val="100000"/>
              </a:lnSpc>
              <a:spcBef>
                <a:spcPts val="720"/>
              </a:spcBef>
              <a:buClr>
                <a:srgbClr val="6E6E74"/>
              </a:buClr>
              <a:buFont typeface="Wingdings"/>
              <a:buChar char=""/>
              <a:tabLst>
                <a:tab pos="469265" algn="l"/>
              </a:tabLst>
            </a:pPr>
            <a:r>
              <a:rPr sz="1600" spc="75" dirty="0">
                <a:solidFill>
                  <a:srgbClr val="252525"/>
                </a:solidFill>
                <a:latin typeface="Cambria"/>
                <a:cs typeface="Cambria"/>
              </a:rPr>
              <a:t>Essential</a:t>
            </a:r>
            <a:r>
              <a:rPr sz="1600" spc="100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600" spc="65" dirty="0">
                <a:solidFill>
                  <a:srgbClr val="252525"/>
                </a:solidFill>
                <a:latin typeface="Cambria"/>
                <a:cs typeface="Cambria"/>
              </a:rPr>
              <a:t>in</a:t>
            </a:r>
            <a:r>
              <a:rPr sz="1600" spc="105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600" spc="50" dirty="0">
                <a:solidFill>
                  <a:srgbClr val="252525"/>
                </a:solidFill>
                <a:latin typeface="Cambria"/>
                <a:cs typeface="Cambria"/>
              </a:rPr>
              <a:t>businesses,</a:t>
            </a:r>
            <a:r>
              <a:rPr sz="1600" spc="90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600" spc="60" dirty="0">
                <a:solidFill>
                  <a:srgbClr val="252525"/>
                </a:solidFill>
                <a:latin typeface="Cambria"/>
                <a:cs typeface="Cambria"/>
              </a:rPr>
              <a:t>healthcare,</a:t>
            </a:r>
            <a:r>
              <a:rPr sz="1600" spc="140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600" spc="60" dirty="0">
                <a:solidFill>
                  <a:srgbClr val="252525"/>
                </a:solidFill>
                <a:latin typeface="Cambria"/>
                <a:cs typeface="Cambria"/>
              </a:rPr>
              <a:t>finance,</a:t>
            </a:r>
            <a:r>
              <a:rPr sz="1600" spc="125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600" spc="30" dirty="0">
                <a:solidFill>
                  <a:srgbClr val="252525"/>
                </a:solidFill>
                <a:latin typeface="Cambria"/>
                <a:cs typeface="Cambria"/>
              </a:rPr>
              <a:t>etc.</a:t>
            </a:r>
            <a:endParaRPr sz="1600">
              <a:latin typeface="Cambria"/>
              <a:cs typeface="Cambria"/>
            </a:endParaRPr>
          </a:p>
          <a:p>
            <a:pPr marL="469265" lvl="1" indent="-182245">
              <a:lnSpc>
                <a:spcPct val="100000"/>
              </a:lnSpc>
              <a:spcBef>
                <a:spcPts val="815"/>
              </a:spcBef>
              <a:buClr>
                <a:srgbClr val="6E6E74"/>
              </a:buClr>
              <a:buFont typeface="Wingdings"/>
              <a:buChar char=""/>
              <a:tabLst>
                <a:tab pos="469265" algn="l"/>
              </a:tabLst>
            </a:pPr>
            <a:r>
              <a:rPr sz="1600" spc="75" dirty="0">
                <a:solidFill>
                  <a:srgbClr val="252525"/>
                </a:solidFill>
                <a:latin typeface="Cambria"/>
                <a:cs typeface="Cambria"/>
              </a:rPr>
              <a:t>Helps</a:t>
            </a:r>
            <a:r>
              <a:rPr sz="1600" spc="190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600" spc="70" dirty="0">
                <a:solidFill>
                  <a:srgbClr val="252525"/>
                </a:solidFill>
                <a:latin typeface="Cambria"/>
                <a:cs typeface="Cambria"/>
              </a:rPr>
              <a:t>make</a:t>
            </a:r>
            <a:r>
              <a:rPr sz="1600" spc="195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600" dirty="0">
                <a:solidFill>
                  <a:srgbClr val="252525"/>
                </a:solidFill>
                <a:latin typeface="Cambria"/>
                <a:cs typeface="Cambria"/>
              </a:rPr>
              <a:t>better</a:t>
            </a:r>
            <a:r>
              <a:rPr sz="1600" spc="185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600" spc="-10" dirty="0">
                <a:solidFill>
                  <a:srgbClr val="252525"/>
                </a:solidFill>
                <a:latin typeface="Cambria"/>
                <a:cs typeface="Cambria"/>
              </a:rPr>
              <a:t>decisions.</a:t>
            </a:r>
            <a:endParaRPr sz="1600">
              <a:latin typeface="Cambria"/>
              <a:cs typeface="Cambria"/>
            </a:endParaRPr>
          </a:p>
          <a:p>
            <a:pPr marL="194945" indent="-182245">
              <a:lnSpc>
                <a:spcPct val="100000"/>
              </a:lnSpc>
              <a:spcBef>
                <a:spcPts val="880"/>
              </a:spcBef>
              <a:buClr>
                <a:srgbClr val="6E6E74"/>
              </a:buClr>
              <a:buSzPct val="80555"/>
              <a:buFont typeface="Wingdings"/>
              <a:buChar char=""/>
              <a:tabLst>
                <a:tab pos="194945" algn="l"/>
              </a:tabLst>
            </a:pPr>
            <a:r>
              <a:rPr sz="1800" b="1" spc="140" dirty="0">
                <a:solidFill>
                  <a:srgbClr val="252525"/>
                </a:solidFill>
                <a:latin typeface="Cambria"/>
                <a:cs typeface="Cambria"/>
              </a:rPr>
              <a:t>Powering</a:t>
            </a:r>
            <a:r>
              <a:rPr sz="1800" b="1" spc="135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800" b="1" spc="185" dirty="0">
                <a:solidFill>
                  <a:srgbClr val="252525"/>
                </a:solidFill>
                <a:latin typeface="Cambria"/>
                <a:cs typeface="Cambria"/>
              </a:rPr>
              <a:t>AI</a:t>
            </a:r>
            <a:r>
              <a:rPr sz="1800" b="1" spc="150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800" b="1" spc="135" dirty="0">
                <a:solidFill>
                  <a:srgbClr val="252525"/>
                </a:solidFill>
                <a:latin typeface="Cambria"/>
                <a:cs typeface="Cambria"/>
              </a:rPr>
              <a:t>and</a:t>
            </a:r>
            <a:r>
              <a:rPr sz="1800" b="1" spc="145" dirty="0">
                <a:solidFill>
                  <a:srgbClr val="252525"/>
                </a:solidFill>
                <a:latin typeface="Cambria"/>
                <a:cs typeface="Cambria"/>
              </a:rPr>
              <a:t> Machine</a:t>
            </a:r>
            <a:r>
              <a:rPr sz="1800" b="1" spc="140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800" b="1" spc="130" dirty="0">
                <a:solidFill>
                  <a:srgbClr val="252525"/>
                </a:solidFill>
                <a:latin typeface="Cambria"/>
                <a:cs typeface="Cambria"/>
              </a:rPr>
              <a:t>Learning:</a:t>
            </a:r>
            <a:endParaRPr sz="1800">
              <a:latin typeface="Cambria"/>
              <a:cs typeface="Cambria"/>
            </a:endParaRPr>
          </a:p>
          <a:p>
            <a:pPr marL="469265" lvl="1" indent="-182245">
              <a:lnSpc>
                <a:spcPct val="100000"/>
              </a:lnSpc>
              <a:spcBef>
                <a:spcPts val="715"/>
              </a:spcBef>
              <a:buClr>
                <a:srgbClr val="6E6E74"/>
              </a:buClr>
              <a:buFont typeface="Wingdings"/>
              <a:buChar char=""/>
              <a:tabLst>
                <a:tab pos="469265" algn="l"/>
              </a:tabLst>
            </a:pPr>
            <a:r>
              <a:rPr sz="1600" spc="55" dirty="0">
                <a:solidFill>
                  <a:srgbClr val="252525"/>
                </a:solidFill>
                <a:latin typeface="Cambria"/>
                <a:cs typeface="Cambria"/>
              </a:rPr>
              <a:t>Foundation</a:t>
            </a:r>
            <a:r>
              <a:rPr sz="1600" spc="150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600" dirty="0">
                <a:solidFill>
                  <a:srgbClr val="252525"/>
                </a:solidFill>
                <a:latin typeface="Cambria"/>
                <a:cs typeface="Cambria"/>
              </a:rPr>
              <a:t>for</a:t>
            </a:r>
            <a:r>
              <a:rPr sz="1600" spc="150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600" spc="60" dirty="0">
                <a:solidFill>
                  <a:srgbClr val="252525"/>
                </a:solidFill>
                <a:latin typeface="Cambria"/>
                <a:cs typeface="Cambria"/>
              </a:rPr>
              <a:t>training</a:t>
            </a:r>
            <a:r>
              <a:rPr sz="1600" spc="160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600" dirty="0">
                <a:solidFill>
                  <a:srgbClr val="252525"/>
                </a:solidFill>
                <a:latin typeface="Cambria"/>
                <a:cs typeface="Cambria"/>
              </a:rPr>
              <a:t>models</a:t>
            </a:r>
            <a:r>
              <a:rPr sz="1600" spc="155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600" spc="65" dirty="0">
                <a:solidFill>
                  <a:srgbClr val="252525"/>
                </a:solidFill>
                <a:latin typeface="Cambria"/>
                <a:cs typeface="Cambria"/>
              </a:rPr>
              <a:t>and</a:t>
            </a:r>
            <a:r>
              <a:rPr sz="1600" spc="150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600" spc="70" dirty="0">
                <a:solidFill>
                  <a:srgbClr val="252525"/>
                </a:solidFill>
                <a:latin typeface="Cambria"/>
                <a:cs typeface="Cambria"/>
              </a:rPr>
              <a:t>making</a:t>
            </a:r>
            <a:r>
              <a:rPr sz="1600" spc="165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600" spc="-10" dirty="0">
                <a:solidFill>
                  <a:srgbClr val="252525"/>
                </a:solidFill>
                <a:latin typeface="Cambria"/>
                <a:cs typeface="Cambria"/>
              </a:rPr>
              <a:t>predictions.</a:t>
            </a:r>
            <a:endParaRPr sz="1600">
              <a:latin typeface="Cambria"/>
              <a:cs typeface="Cambria"/>
            </a:endParaRPr>
          </a:p>
          <a:p>
            <a:pPr marL="469265" lvl="1" indent="-182245">
              <a:lnSpc>
                <a:spcPct val="100000"/>
              </a:lnSpc>
              <a:spcBef>
                <a:spcPts val="805"/>
              </a:spcBef>
              <a:buClr>
                <a:srgbClr val="6E6E74"/>
              </a:buClr>
              <a:buFont typeface="Wingdings"/>
              <a:buChar char=""/>
              <a:tabLst>
                <a:tab pos="469265" algn="l"/>
              </a:tabLst>
            </a:pPr>
            <a:r>
              <a:rPr sz="1600" spc="80" dirty="0">
                <a:solidFill>
                  <a:srgbClr val="252525"/>
                </a:solidFill>
                <a:latin typeface="Cambria"/>
                <a:cs typeface="Cambria"/>
              </a:rPr>
              <a:t>Enables</a:t>
            </a:r>
            <a:r>
              <a:rPr sz="1600" spc="170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600" spc="50" dirty="0">
                <a:solidFill>
                  <a:srgbClr val="252525"/>
                </a:solidFill>
                <a:latin typeface="Cambria"/>
                <a:cs typeface="Cambria"/>
              </a:rPr>
              <a:t>automation</a:t>
            </a:r>
            <a:r>
              <a:rPr sz="1600" spc="185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600" spc="65" dirty="0">
                <a:solidFill>
                  <a:srgbClr val="252525"/>
                </a:solidFill>
                <a:latin typeface="Cambria"/>
                <a:cs typeface="Cambria"/>
              </a:rPr>
              <a:t>in</a:t>
            </a:r>
            <a:r>
              <a:rPr sz="1600" spc="190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600" dirty="0">
                <a:solidFill>
                  <a:srgbClr val="252525"/>
                </a:solidFill>
                <a:latin typeface="Cambria"/>
                <a:cs typeface="Cambria"/>
              </a:rPr>
              <a:t>various</a:t>
            </a:r>
            <a:r>
              <a:rPr sz="1600" spc="175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600" spc="35" dirty="0">
                <a:solidFill>
                  <a:srgbClr val="252525"/>
                </a:solidFill>
                <a:latin typeface="Cambria"/>
                <a:cs typeface="Cambria"/>
              </a:rPr>
              <a:t>applications.</a:t>
            </a:r>
            <a:endParaRPr sz="1600">
              <a:latin typeface="Cambria"/>
              <a:cs typeface="Cambria"/>
            </a:endParaRPr>
          </a:p>
          <a:p>
            <a:pPr marL="194945" indent="-182245">
              <a:lnSpc>
                <a:spcPct val="100000"/>
              </a:lnSpc>
              <a:spcBef>
                <a:spcPts val="895"/>
              </a:spcBef>
              <a:buClr>
                <a:srgbClr val="6E6E74"/>
              </a:buClr>
              <a:buSzPct val="80555"/>
              <a:buFont typeface="Wingdings"/>
              <a:buChar char=""/>
              <a:tabLst>
                <a:tab pos="194945" algn="l"/>
              </a:tabLst>
            </a:pPr>
            <a:r>
              <a:rPr sz="1800" b="1" spc="125" dirty="0">
                <a:solidFill>
                  <a:srgbClr val="252525"/>
                </a:solidFill>
                <a:latin typeface="Cambria"/>
                <a:cs typeface="Cambria"/>
              </a:rPr>
              <a:t>Innovation</a:t>
            </a:r>
            <a:r>
              <a:rPr sz="1800" b="1" spc="140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800" b="1" spc="135" dirty="0">
                <a:solidFill>
                  <a:srgbClr val="252525"/>
                </a:solidFill>
                <a:latin typeface="Cambria"/>
                <a:cs typeface="Cambria"/>
              </a:rPr>
              <a:t>and</a:t>
            </a:r>
            <a:r>
              <a:rPr sz="1800" b="1" spc="160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800" b="1" spc="100" dirty="0">
                <a:solidFill>
                  <a:srgbClr val="252525"/>
                </a:solidFill>
                <a:latin typeface="Cambria"/>
                <a:cs typeface="Cambria"/>
              </a:rPr>
              <a:t>Improvement:</a:t>
            </a:r>
            <a:endParaRPr sz="1800">
              <a:latin typeface="Cambria"/>
              <a:cs typeface="Cambria"/>
            </a:endParaRPr>
          </a:p>
          <a:p>
            <a:pPr marL="469265" lvl="1" indent="-182245">
              <a:lnSpc>
                <a:spcPct val="100000"/>
              </a:lnSpc>
              <a:spcBef>
                <a:spcPts val="715"/>
              </a:spcBef>
              <a:buClr>
                <a:srgbClr val="6E6E74"/>
              </a:buClr>
              <a:buFont typeface="Wingdings"/>
              <a:buChar char=""/>
              <a:tabLst>
                <a:tab pos="469265" algn="l"/>
              </a:tabLst>
            </a:pPr>
            <a:r>
              <a:rPr sz="1600" spc="70" dirty="0">
                <a:solidFill>
                  <a:srgbClr val="252525"/>
                </a:solidFill>
                <a:latin typeface="Cambria"/>
                <a:cs typeface="Cambria"/>
              </a:rPr>
              <a:t>Facilitates</a:t>
            </a:r>
            <a:r>
              <a:rPr sz="1600" spc="165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600" spc="50" dirty="0">
                <a:solidFill>
                  <a:srgbClr val="252525"/>
                </a:solidFill>
                <a:latin typeface="Cambria"/>
                <a:cs typeface="Cambria"/>
              </a:rPr>
              <a:t>advancements</a:t>
            </a:r>
            <a:r>
              <a:rPr sz="1600" spc="220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600" spc="65" dirty="0">
                <a:solidFill>
                  <a:srgbClr val="252525"/>
                </a:solidFill>
                <a:latin typeface="Cambria"/>
                <a:cs typeface="Cambria"/>
              </a:rPr>
              <a:t>in</a:t>
            </a:r>
            <a:r>
              <a:rPr sz="1600" spc="170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600" dirty="0">
                <a:solidFill>
                  <a:srgbClr val="252525"/>
                </a:solidFill>
                <a:latin typeface="Cambria"/>
                <a:cs typeface="Cambria"/>
              </a:rPr>
              <a:t>technology</a:t>
            </a:r>
            <a:r>
              <a:rPr sz="1600" spc="204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600" spc="65" dirty="0">
                <a:solidFill>
                  <a:srgbClr val="252525"/>
                </a:solidFill>
                <a:latin typeface="Cambria"/>
                <a:cs typeface="Cambria"/>
              </a:rPr>
              <a:t>and</a:t>
            </a:r>
            <a:r>
              <a:rPr sz="1600" spc="190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600" spc="-10" dirty="0">
                <a:solidFill>
                  <a:srgbClr val="252525"/>
                </a:solidFill>
                <a:latin typeface="Cambria"/>
                <a:cs typeface="Cambria"/>
              </a:rPr>
              <a:t>science</a:t>
            </a:r>
            <a:endParaRPr sz="1600">
              <a:latin typeface="Cambria"/>
              <a:cs typeface="Cambria"/>
            </a:endParaRPr>
          </a:p>
          <a:p>
            <a:pPr marL="469265" lvl="1" indent="-182245">
              <a:lnSpc>
                <a:spcPct val="100000"/>
              </a:lnSpc>
              <a:spcBef>
                <a:spcPts val="805"/>
              </a:spcBef>
              <a:buClr>
                <a:srgbClr val="6E6E74"/>
              </a:buClr>
              <a:buFont typeface="Wingdings"/>
              <a:buChar char=""/>
              <a:tabLst>
                <a:tab pos="469265" algn="l"/>
              </a:tabLst>
            </a:pPr>
            <a:r>
              <a:rPr sz="1600" spc="80" dirty="0">
                <a:solidFill>
                  <a:srgbClr val="252525"/>
                </a:solidFill>
                <a:latin typeface="Cambria"/>
                <a:cs typeface="Cambria"/>
              </a:rPr>
              <a:t>Enables</a:t>
            </a:r>
            <a:r>
              <a:rPr sz="1600" spc="250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600" dirty="0">
                <a:solidFill>
                  <a:srgbClr val="252525"/>
                </a:solidFill>
                <a:latin typeface="Cambria"/>
                <a:cs typeface="Cambria"/>
              </a:rPr>
              <a:t>performance</a:t>
            </a:r>
            <a:r>
              <a:rPr sz="1600" spc="330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600" spc="45" dirty="0">
                <a:solidFill>
                  <a:srgbClr val="252525"/>
                </a:solidFill>
                <a:latin typeface="Cambria"/>
                <a:cs typeface="Cambria"/>
              </a:rPr>
              <a:t>evaluation</a:t>
            </a:r>
            <a:endParaRPr sz="1600">
              <a:latin typeface="Cambria"/>
              <a:cs typeface="Cambria"/>
            </a:endParaRPr>
          </a:p>
          <a:p>
            <a:pPr marL="194945" indent="-182245">
              <a:lnSpc>
                <a:spcPct val="100000"/>
              </a:lnSpc>
              <a:spcBef>
                <a:spcPts val="880"/>
              </a:spcBef>
              <a:buClr>
                <a:srgbClr val="6E6E74"/>
              </a:buClr>
              <a:buSzPct val="80555"/>
              <a:buFont typeface="Wingdings"/>
              <a:buChar char=""/>
              <a:tabLst>
                <a:tab pos="194945" algn="l"/>
              </a:tabLst>
            </a:pPr>
            <a:r>
              <a:rPr sz="1800" b="1" spc="165" dirty="0">
                <a:solidFill>
                  <a:srgbClr val="252525"/>
                </a:solidFill>
                <a:latin typeface="Cambria"/>
                <a:cs typeface="Cambria"/>
              </a:rPr>
              <a:t>Enhancing</a:t>
            </a:r>
            <a:r>
              <a:rPr sz="1800" b="1" spc="160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800" b="1" spc="120" dirty="0">
                <a:solidFill>
                  <a:srgbClr val="252525"/>
                </a:solidFill>
                <a:latin typeface="Cambria"/>
                <a:cs typeface="Cambria"/>
              </a:rPr>
              <a:t>Understanding:</a:t>
            </a:r>
            <a:endParaRPr sz="1800">
              <a:latin typeface="Cambria"/>
              <a:cs typeface="Cambria"/>
            </a:endParaRPr>
          </a:p>
          <a:p>
            <a:pPr marL="469900" marR="5080" lvl="1" indent="-182880">
              <a:lnSpc>
                <a:spcPts val="1730"/>
              </a:lnSpc>
              <a:spcBef>
                <a:spcPts val="935"/>
              </a:spcBef>
              <a:buClr>
                <a:srgbClr val="6E6E74"/>
              </a:buClr>
              <a:buFont typeface="Wingdings"/>
              <a:buChar char=""/>
              <a:tabLst>
                <a:tab pos="469900" algn="l"/>
              </a:tabLst>
            </a:pPr>
            <a:r>
              <a:rPr sz="1600" dirty="0">
                <a:solidFill>
                  <a:srgbClr val="252525"/>
                </a:solidFill>
                <a:latin typeface="Cambria"/>
                <a:cs typeface="Cambria"/>
              </a:rPr>
              <a:t>Provides</a:t>
            </a:r>
            <a:r>
              <a:rPr sz="1600" spc="190" dirty="0">
                <a:solidFill>
                  <a:srgbClr val="252525"/>
                </a:solidFill>
                <a:latin typeface="Cambria"/>
                <a:cs typeface="Cambria"/>
              </a:rPr>
              <a:t>  </a:t>
            </a:r>
            <a:r>
              <a:rPr sz="1600" spc="60" dirty="0">
                <a:solidFill>
                  <a:srgbClr val="252525"/>
                </a:solidFill>
                <a:latin typeface="Cambria"/>
                <a:cs typeface="Cambria"/>
              </a:rPr>
              <a:t>insights</a:t>
            </a:r>
            <a:r>
              <a:rPr sz="1600" spc="195" dirty="0">
                <a:solidFill>
                  <a:srgbClr val="252525"/>
                </a:solidFill>
                <a:latin typeface="Cambria"/>
                <a:cs typeface="Cambria"/>
              </a:rPr>
              <a:t>  </a:t>
            </a:r>
            <a:r>
              <a:rPr sz="1600" dirty="0">
                <a:solidFill>
                  <a:srgbClr val="252525"/>
                </a:solidFill>
                <a:latin typeface="Cambria"/>
                <a:cs typeface="Cambria"/>
              </a:rPr>
              <a:t>into</a:t>
            </a:r>
            <a:r>
              <a:rPr sz="1600" spc="190" dirty="0">
                <a:solidFill>
                  <a:srgbClr val="252525"/>
                </a:solidFill>
                <a:latin typeface="Cambria"/>
                <a:cs typeface="Cambria"/>
              </a:rPr>
              <a:t>  </a:t>
            </a:r>
            <a:r>
              <a:rPr sz="1600" dirty="0">
                <a:solidFill>
                  <a:srgbClr val="252525"/>
                </a:solidFill>
                <a:latin typeface="Cambria"/>
                <a:cs typeface="Cambria"/>
              </a:rPr>
              <a:t>consumer</a:t>
            </a:r>
            <a:r>
              <a:rPr sz="1600" spc="195" dirty="0">
                <a:solidFill>
                  <a:srgbClr val="252525"/>
                </a:solidFill>
                <a:latin typeface="Cambria"/>
                <a:cs typeface="Cambria"/>
              </a:rPr>
              <a:t>  </a:t>
            </a:r>
            <a:r>
              <a:rPr sz="1600" dirty="0">
                <a:solidFill>
                  <a:srgbClr val="252525"/>
                </a:solidFill>
                <a:latin typeface="Cambria"/>
                <a:cs typeface="Cambria"/>
              </a:rPr>
              <a:t>behavior</a:t>
            </a:r>
            <a:r>
              <a:rPr sz="1600" spc="195" dirty="0">
                <a:solidFill>
                  <a:srgbClr val="252525"/>
                </a:solidFill>
                <a:latin typeface="Cambria"/>
                <a:cs typeface="Cambria"/>
              </a:rPr>
              <a:t>  </a:t>
            </a:r>
            <a:r>
              <a:rPr sz="1600" spc="70" dirty="0">
                <a:solidFill>
                  <a:srgbClr val="252525"/>
                </a:solidFill>
                <a:latin typeface="Cambria"/>
                <a:cs typeface="Cambria"/>
              </a:rPr>
              <a:t>and</a:t>
            </a:r>
            <a:r>
              <a:rPr sz="1600" spc="190" dirty="0">
                <a:solidFill>
                  <a:srgbClr val="252525"/>
                </a:solidFill>
                <a:latin typeface="Cambria"/>
                <a:cs typeface="Cambria"/>
              </a:rPr>
              <a:t>  </a:t>
            </a:r>
            <a:r>
              <a:rPr sz="1600" spc="55" dirty="0">
                <a:solidFill>
                  <a:srgbClr val="252525"/>
                </a:solidFill>
                <a:latin typeface="Cambria"/>
                <a:cs typeface="Cambria"/>
              </a:rPr>
              <a:t>market </a:t>
            </a:r>
            <a:r>
              <a:rPr sz="1600" spc="45" dirty="0">
                <a:solidFill>
                  <a:srgbClr val="252525"/>
                </a:solidFill>
                <a:latin typeface="Cambria"/>
                <a:cs typeface="Cambria"/>
              </a:rPr>
              <a:t>trends.</a:t>
            </a:r>
            <a:endParaRPr sz="1600">
              <a:latin typeface="Cambria"/>
              <a:cs typeface="Cambria"/>
            </a:endParaRPr>
          </a:p>
          <a:p>
            <a:pPr marL="469265" lvl="1" indent="-182245">
              <a:lnSpc>
                <a:spcPct val="100000"/>
              </a:lnSpc>
              <a:spcBef>
                <a:spcPts val="790"/>
              </a:spcBef>
              <a:buClr>
                <a:srgbClr val="6E6E74"/>
              </a:buClr>
              <a:buFont typeface="Wingdings"/>
              <a:buChar char=""/>
              <a:tabLst>
                <a:tab pos="469265" algn="l"/>
              </a:tabLst>
            </a:pPr>
            <a:r>
              <a:rPr sz="1600" spc="75" dirty="0">
                <a:solidFill>
                  <a:srgbClr val="252525"/>
                </a:solidFill>
                <a:latin typeface="Cambria"/>
                <a:cs typeface="Cambria"/>
              </a:rPr>
              <a:t>Helps</a:t>
            </a:r>
            <a:r>
              <a:rPr sz="1600" spc="215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600" dirty="0">
                <a:solidFill>
                  <a:srgbClr val="252525"/>
                </a:solidFill>
                <a:latin typeface="Cambria"/>
                <a:cs typeface="Cambria"/>
              </a:rPr>
              <a:t>solve</a:t>
            </a:r>
            <a:r>
              <a:rPr sz="1600" spc="195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600" dirty="0">
                <a:solidFill>
                  <a:srgbClr val="252525"/>
                </a:solidFill>
                <a:latin typeface="Cambria"/>
                <a:cs typeface="Cambria"/>
              </a:rPr>
              <a:t>complex</a:t>
            </a:r>
            <a:r>
              <a:rPr sz="1600" spc="220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600" spc="40" dirty="0">
                <a:solidFill>
                  <a:srgbClr val="252525"/>
                </a:solidFill>
                <a:latin typeface="Cambria"/>
                <a:cs typeface="Cambria"/>
              </a:rPr>
              <a:t>challenges</a:t>
            </a:r>
            <a:endParaRPr sz="1600">
              <a:latin typeface="Cambria"/>
              <a:cs typeface="Cambria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1601724"/>
            <a:ext cx="4532376" cy="426567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6DAA2DB-DA34-250A-BC8D-3C515982F1B4}"/>
              </a:ext>
            </a:extLst>
          </p:cNvPr>
          <p:cNvSpPr/>
          <p:nvPr/>
        </p:nvSpPr>
        <p:spPr>
          <a:xfrm>
            <a:off x="11353800" y="5943600"/>
            <a:ext cx="762000" cy="778992"/>
          </a:xfrm>
          <a:prstGeom prst="rect">
            <a:avLst/>
          </a:prstGeom>
          <a:solidFill>
            <a:srgbClr val="353537"/>
          </a:solidFill>
          <a:ln>
            <a:solidFill>
              <a:srgbClr val="35353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37489" y="135128"/>
            <a:ext cx="560324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45" dirty="0"/>
              <a:t>Overview</a:t>
            </a:r>
            <a:r>
              <a:rPr spc="120" dirty="0"/>
              <a:t> </a:t>
            </a:r>
            <a:r>
              <a:rPr spc="105" dirty="0"/>
              <a:t>of</a:t>
            </a:r>
            <a:r>
              <a:rPr spc="95" dirty="0"/>
              <a:t> </a:t>
            </a:r>
            <a:r>
              <a:rPr spc="180" dirty="0"/>
              <a:t>Data</a:t>
            </a:r>
            <a:r>
              <a:rPr spc="105" dirty="0"/>
              <a:t> </a:t>
            </a:r>
            <a:r>
              <a:rPr spc="114" dirty="0"/>
              <a:t>Visualization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1611102" y="6147917"/>
            <a:ext cx="28003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0" dirty="0">
                <a:solidFill>
                  <a:srgbClr val="8E8E93"/>
                </a:solidFill>
                <a:latin typeface="Cambria"/>
                <a:cs typeface="Cambria"/>
              </a:rPr>
              <a:t>6</a:t>
            </a:r>
            <a:endParaRPr sz="3600">
              <a:latin typeface="Cambria"/>
              <a:cs typeface="Cambr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50875" y="489587"/>
            <a:ext cx="6301740" cy="6266180"/>
          </a:xfrm>
          <a:prstGeom prst="rect">
            <a:avLst/>
          </a:prstGeom>
        </p:spPr>
        <p:txBody>
          <a:bodyPr vert="horz" wrap="square" lIns="0" tIns="1631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85"/>
              </a:spcBef>
            </a:pPr>
            <a:r>
              <a:rPr sz="2000" b="1" spc="120" dirty="0">
                <a:latin typeface="Cambria"/>
                <a:cs typeface="Cambria"/>
              </a:rPr>
              <a:t>What</a:t>
            </a:r>
            <a:r>
              <a:rPr sz="2000" b="1" spc="155" dirty="0">
                <a:latin typeface="Cambria"/>
                <a:cs typeface="Cambria"/>
              </a:rPr>
              <a:t> </a:t>
            </a:r>
            <a:r>
              <a:rPr sz="2000" b="1" spc="100" dirty="0">
                <a:latin typeface="Cambria"/>
                <a:cs typeface="Cambria"/>
              </a:rPr>
              <a:t>is</a:t>
            </a:r>
            <a:r>
              <a:rPr sz="2000" b="1" spc="155" dirty="0">
                <a:latin typeface="Cambria"/>
                <a:cs typeface="Cambria"/>
              </a:rPr>
              <a:t> </a:t>
            </a:r>
            <a:r>
              <a:rPr sz="2000" b="1" spc="170" dirty="0">
                <a:latin typeface="Cambria"/>
                <a:cs typeface="Cambria"/>
              </a:rPr>
              <a:t>Data</a:t>
            </a:r>
            <a:r>
              <a:rPr sz="2000" b="1" spc="165" dirty="0">
                <a:latin typeface="Cambria"/>
                <a:cs typeface="Cambria"/>
              </a:rPr>
              <a:t> </a:t>
            </a:r>
            <a:r>
              <a:rPr sz="2000" b="1" spc="120" dirty="0">
                <a:latin typeface="Cambria"/>
                <a:cs typeface="Cambria"/>
              </a:rPr>
              <a:t>Visualization?</a:t>
            </a:r>
            <a:endParaRPr sz="2000">
              <a:latin typeface="Cambria"/>
              <a:cs typeface="Cambria"/>
            </a:endParaRPr>
          </a:p>
          <a:p>
            <a:pPr marL="195580" marR="8890" indent="-182880" algn="just">
              <a:lnSpc>
                <a:spcPts val="1600"/>
              </a:lnSpc>
              <a:spcBef>
                <a:spcPts val="950"/>
              </a:spcBef>
              <a:buClr>
                <a:srgbClr val="6E6E74"/>
              </a:buClr>
              <a:buSzPct val="78571"/>
              <a:buFont typeface="Wingdings"/>
              <a:buChar char=""/>
              <a:tabLst>
                <a:tab pos="195580" algn="l"/>
              </a:tabLst>
            </a:pPr>
            <a:r>
              <a:rPr sz="1400" spc="65" dirty="0">
                <a:latin typeface="Cambria"/>
                <a:cs typeface="Cambria"/>
              </a:rPr>
              <a:t>The</a:t>
            </a:r>
            <a:r>
              <a:rPr sz="1400" spc="185" dirty="0">
                <a:latin typeface="Cambria"/>
                <a:cs typeface="Cambria"/>
              </a:rPr>
              <a:t>  </a:t>
            </a:r>
            <a:r>
              <a:rPr sz="1400" spc="60" dirty="0">
                <a:latin typeface="Cambria"/>
                <a:cs typeface="Cambria"/>
              </a:rPr>
              <a:t>graphical</a:t>
            </a:r>
            <a:r>
              <a:rPr sz="1400" spc="195" dirty="0">
                <a:latin typeface="Cambria"/>
                <a:cs typeface="Cambria"/>
              </a:rPr>
              <a:t>  </a:t>
            </a:r>
            <a:r>
              <a:rPr sz="1400" spc="45" dirty="0">
                <a:latin typeface="Cambria"/>
                <a:cs typeface="Cambria"/>
              </a:rPr>
              <a:t>representation</a:t>
            </a:r>
            <a:r>
              <a:rPr sz="1400" spc="190" dirty="0">
                <a:latin typeface="Cambria"/>
                <a:cs typeface="Cambria"/>
              </a:rPr>
              <a:t>  </a:t>
            </a:r>
            <a:r>
              <a:rPr sz="1400" dirty="0">
                <a:latin typeface="Cambria"/>
                <a:cs typeface="Cambria"/>
              </a:rPr>
              <a:t>of</a:t>
            </a:r>
            <a:r>
              <a:rPr sz="1400" spc="185" dirty="0">
                <a:latin typeface="Cambria"/>
                <a:cs typeface="Cambria"/>
              </a:rPr>
              <a:t>  </a:t>
            </a:r>
            <a:r>
              <a:rPr sz="1400" spc="45" dirty="0">
                <a:latin typeface="Cambria"/>
                <a:cs typeface="Cambria"/>
              </a:rPr>
              <a:t>information</a:t>
            </a:r>
            <a:r>
              <a:rPr sz="1400" spc="190" dirty="0">
                <a:latin typeface="Cambria"/>
                <a:cs typeface="Cambria"/>
              </a:rPr>
              <a:t>  </a:t>
            </a:r>
            <a:r>
              <a:rPr sz="1400" spc="60" dirty="0">
                <a:latin typeface="Cambria"/>
                <a:cs typeface="Cambria"/>
              </a:rPr>
              <a:t>and</a:t>
            </a:r>
            <a:r>
              <a:rPr sz="1400" spc="180" dirty="0">
                <a:latin typeface="Cambria"/>
                <a:cs typeface="Cambria"/>
              </a:rPr>
              <a:t>  </a:t>
            </a:r>
            <a:r>
              <a:rPr sz="1400" spc="70" dirty="0">
                <a:latin typeface="Cambria"/>
                <a:cs typeface="Cambria"/>
              </a:rPr>
              <a:t>data</a:t>
            </a:r>
            <a:r>
              <a:rPr sz="1400" spc="185" dirty="0">
                <a:latin typeface="Cambria"/>
                <a:cs typeface="Cambria"/>
              </a:rPr>
              <a:t>  </a:t>
            </a:r>
            <a:r>
              <a:rPr sz="1400" spc="60" dirty="0">
                <a:latin typeface="Cambria"/>
                <a:cs typeface="Cambria"/>
              </a:rPr>
              <a:t>using</a:t>
            </a:r>
            <a:r>
              <a:rPr sz="1400" spc="190" dirty="0">
                <a:latin typeface="Cambria"/>
                <a:cs typeface="Cambria"/>
              </a:rPr>
              <a:t>  </a:t>
            </a:r>
            <a:r>
              <a:rPr sz="1400" spc="55" dirty="0">
                <a:latin typeface="Cambria"/>
                <a:cs typeface="Cambria"/>
              </a:rPr>
              <a:t>visual </a:t>
            </a:r>
            <a:r>
              <a:rPr sz="1400" spc="50" dirty="0">
                <a:latin typeface="Cambria"/>
                <a:cs typeface="Cambria"/>
              </a:rPr>
              <a:t>elements</a:t>
            </a:r>
            <a:r>
              <a:rPr sz="1400" spc="80" dirty="0">
                <a:latin typeface="Cambria"/>
                <a:cs typeface="Cambria"/>
              </a:rPr>
              <a:t> </a:t>
            </a:r>
            <a:r>
              <a:rPr sz="1400" spc="55" dirty="0">
                <a:latin typeface="Cambria"/>
                <a:cs typeface="Cambria"/>
              </a:rPr>
              <a:t>such</a:t>
            </a:r>
            <a:r>
              <a:rPr sz="1400" spc="110" dirty="0">
                <a:latin typeface="Cambria"/>
                <a:cs typeface="Cambria"/>
              </a:rPr>
              <a:t> </a:t>
            </a:r>
            <a:r>
              <a:rPr sz="1400" spc="75" dirty="0">
                <a:latin typeface="Cambria"/>
                <a:cs typeface="Cambria"/>
              </a:rPr>
              <a:t>as</a:t>
            </a:r>
            <a:r>
              <a:rPr sz="1400" spc="110" dirty="0">
                <a:latin typeface="Cambria"/>
                <a:cs typeface="Cambria"/>
              </a:rPr>
              <a:t> </a:t>
            </a:r>
            <a:r>
              <a:rPr sz="1400" spc="65" dirty="0">
                <a:latin typeface="Cambria"/>
                <a:cs typeface="Cambria"/>
              </a:rPr>
              <a:t>charts,</a:t>
            </a:r>
            <a:r>
              <a:rPr sz="1400" spc="110" dirty="0">
                <a:latin typeface="Cambria"/>
                <a:cs typeface="Cambria"/>
              </a:rPr>
              <a:t> </a:t>
            </a:r>
            <a:r>
              <a:rPr sz="1400" spc="65" dirty="0">
                <a:latin typeface="Cambria"/>
                <a:cs typeface="Cambria"/>
              </a:rPr>
              <a:t>graphs,</a:t>
            </a:r>
            <a:r>
              <a:rPr sz="1400" spc="95" dirty="0">
                <a:latin typeface="Cambria"/>
                <a:cs typeface="Cambria"/>
              </a:rPr>
              <a:t> </a:t>
            </a:r>
            <a:r>
              <a:rPr sz="1400" spc="60" dirty="0">
                <a:latin typeface="Cambria"/>
                <a:cs typeface="Cambria"/>
              </a:rPr>
              <a:t>and</a:t>
            </a:r>
            <a:r>
              <a:rPr sz="1400" spc="105" dirty="0">
                <a:latin typeface="Cambria"/>
                <a:cs typeface="Cambria"/>
              </a:rPr>
              <a:t> </a:t>
            </a:r>
            <a:r>
              <a:rPr sz="1400" spc="65" dirty="0">
                <a:latin typeface="Cambria"/>
                <a:cs typeface="Cambria"/>
              </a:rPr>
              <a:t>maps.</a:t>
            </a:r>
            <a:endParaRPr sz="1400">
              <a:latin typeface="Cambria"/>
              <a:cs typeface="Cambria"/>
            </a:endParaRPr>
          </a:p>
          <a:p>
            <a:pPr marL="195580" marR="6350" indent="-182880" algn="just">
              <a:lnSpc>
                <a:spcPts val="1600"/>
              </a:lnSpc>
              <a:spcBef>
                <a:spcPts val="890"/>
              </a:spcBef>
              <a:buClr>
                <a:srgbClr val="6E6E74"/>
              </a:buClr>
              <a:buSzPct val="78571"/>
              <a:buFont typeface="Wingdings"/>
              <a:buChar char=""/>
              <a:tabLst>
                <a:tab pos="195580" algn="l"/>
              </a:tabLst>
            </a:pPr>
            <a:r>
              <a:rPr sz="1400" spc="105" dirty="0">
                <a:latin typeface="Cambria"/>
                <a:cs typeface="Cambria"/>
              </a:rPr>
              <a:t>Data</a:t>
            </a:r>
            <a:r>
              <a:rPr sz="1400" spc="265" dirty="0">
                <a:latin typeface="Cambria"/>
                <a:cs typeface="Cambria"/>
              </a:rPr>
              <a:t> </a:t>
            </a:r>
            <a:r>
              <a:rPr sz="1400" spc="55" dirty="0">
                <a:latin typeface="Cambria"/>
                <a:cs typeface="Cambria"/>
              </a:rPr>
              <a:t>visualization</a:t>
            </a:r>
            <a:r>
              <a:rPr sz="1400" spc="270" dirty="0">
                <a:latin typeface="Cambria"/>
                <a:cs typeface="Cambria"/>
              </a:rPr>
              <a:t> </a:t>
            </a:r>
            <a:r>
              <a:rPr sz="1400" spc="50" dirty="0">
                <a:latin typeface="Cambria"/>
                <a:cs typeface="Cambria"/>
              </a:rPr>
              <a:t>is</a:t>
            </a:r>
            <a:r>
              <a:rPr sz="1400" spc="260" dirty="0">
                <a:latin typeface="Cambria"/>
                <a:cs typeface="Cambria"/>
              </a:rPr>
              <a:t> </a:t>
            </a:r>
            <a:r>
              <a:rPr sz="1400" dirty="0">
                <a:latin typeface="Cambria"/>
                <a:cs typeface="Cambria"/>
              </a:rPr>
              <a:t>not</a:t>
            </a:r>
            <a:r>
              <a:rPr sz="1400" spc="270" dirty="0">
                <a:latin typeface="Cambria"/>
                <a:cs typeface="Cambria"/>
              </a:rPr>
              <a:t> </a:t>
            </a:r>
            <a:r>
              <a:rPr sz="1400" spc="55" dirty="0">
                <a:latin typeface="Cambria"/>
                <a:cs typeface="Cambria"/>
              </a:rPr>
              <a:t>limited</a:t>
            </a:r>
            <a:r>
              <a:rPr sz="1400" spc="270" dirty="0">
                <a:latin typeface="Cambria"/>
                <a:cs typeface="Cambria"/>
              </a:rPr>
              <a:t> </a:t>
            </a:r>
            <a:r>
              <a:rPr sz="1400" dirty="0">
                <a:latin typeface="Cambria"/>
                <a:cs typeface="Cambria"/>
              </a:rPr>
              <a:t>to</a:t>
            </a:r>
            <a:r>
              <a:rPr sz="1400" spc="270" dirty="0">
                <a:latin typeface="Cambria"/>
                <a:cs typeface="Cambria"/>
              </a:rPr>
              <a:t> </a:t>
            </a:r>
            <a:r>
              <a:rPr sz="1400" spc="65" dirty="0">
                <a:latin typeface="Cambria"/>
                <a:cs typeface="Cambria"/>
              </a:rPr>
              <a:t>just</a:t>
            </a:r>
            <a:r>
              <a:rPr sz="1400" spc="270" dirty="0">
                <a:latin typeface="Cambria"/>
                <a:cs typeface="Cambria"/>
              </a:rPr>
              <a:t> </a:t>
            </a:r>
            <a:r>
              <a:rPr sz="1400" spc="50" dirty="0">
                <a:latin typeface="Cambria"/>
                <a:cs typeface="Cambria"/>
              </a:rPr>
              <a:t>the</a:t>
            </a:r>
            <a:r>
              <a:rPr sz="1400" spc="270" dirty="0">
                <a:latin typeface="Cambria"/>
                <a:cs typeface="Cambria"/>
              </a:rPr>
              <a:t> </a:t>
            </a:r>
            <a:r>
              <a:rPr sz="1400" spc="60" dirty="0">
                <a:latin typeface="Cambria"/>
                <a:cs typeface="Cambria"/>
              </a:rPr>
              <a:t>graphical</a:t>
            </a:r>
            <a:r>
              <a:rPr sz="1400" spc="270" dirty="0">
                <a:latin typeface="Cambria"/>
                <a:cs typeface="Cambria"/>
              </a:rPr>
              <a:t> </a:t>
            </a:r>
            <a:r>
              <a:rPr sz="1400" spc="45" dirty="0">
                <a:latin typeface="Cambria"/>
                <a:cs typeface="Cambria"/>
              </a:rPr>
              <a:t>representation</a:t>
            </a:r>
            <a:r>
              <a:rPr sz="1400" spc="265" dirty="0">
                <a:latin typeface="Cambria"/>
                <a:cs typeface="Cambria"/>
              </a:rPr>
              <a:t> </a:t>
            </a:r>
            <a:r>
              <a:rPr sz="1400" spc="-25" dirty="0">
                <a:latin typeface="Cambria"/>
                <a:cs typeface="Cambria"/>
              </a:rPr>
              <a:t>of </a:t>
            </a:r>
            <a:r>
              <a:rPr sz="1400" spc="75" dirty="0">
                <a:latin typeface="Cambria"/>
                <a:cs typeface="Cambria"/>
              </a:rPr>
              <a:t>data.</a:t>
            </a:r>
            <a:r>
              <a:rPr sz="1400" spc="395" dirty="0">
                <a:latin typeface="Cambria"/>
                <a:cs typeface="Cambria"/>
              </a:rPr>
              <a:t> </a:t>
            </a:r>
            <a:r>
              <a:rPr sz="1400" spc="55" dirty="0">
                <a:latin typeface="Cambria"/>
                <a:cs typeface="Cambria"/>
              </a:rPr>
              <a:t>While</a:t>
            </a:r>
            <a:r>
              <a:rPr sz="1400" spc="405" dirty="0">
                <a:latin typeface="Cambria"/>
                <a:cs typeface="Cambria"/>
              </a:rPr>
              <a:t> </a:t>
            </a:r>
            <a:r>
              <a:rPr sz="1400" spc="65" dirty="0">
                <a:latin typeface="Cambria"/>
                <a:cs typeface="Cambria"/>
              </a:rPr>
              <a:t>visual</a:t>
            </a:r>
            <a:r>
              <a:rPr sz="1400" spc="405" dirty="0">
                <a:latin typeface="Cambria"/>
                <a:cs typeface="Cambria"/>
              </a:rPr>
              <a:t> </a:t>
            </a:r>
            <a:r>
              <a:rPr sz="1400" spc="10" dirty="0">
                <a:latin typeface="Cambria"/>
                <a:cs typeface="Cambria"/>
              </a:rPr>
              <a:t>representations</a:t>
            </a:r>
            <a:r>
              <a:rPr sz="1400" spc="400" dirty="0">
                <a:latin typeface="Cambria"/>
                <a:cs typeface="Cambria"/>
              </a:rPr>
              <a:t> </a:t>
            </a:r>
            <a:r>
              <a:rPr sz="1400" spc="55" dirty="0">
                <a:latin typeface="Cambria"/>
                <a:cs typeface="Cambria"/>
              </a:rPr>
              <a:t>like</a:t>
            </a:r>
            <a:r>
              <a:rPr sz="1400" spc="405" dirty="0">
                <a:latin typeface="Cambria"/>
                <a:cs typeface="Cambria"/>
              </a:rPr>
              <a:t> </a:t>
            </a:r>
            <a:r>
              <a:rPr sz="1400" spc="65" dirty="0">
                <a:latin typeface="Cambria"/>
                <a:cs typeface="Cambria"/>
              </a:rPr>
              <a:t>charts,</a:t>
            </a:r>
            <a:r>
              <a:rPr sz="1400" spc="400" dirty="0">
                <a:latin typeface="Cambria"/>
                <a:cs typeface="Cambria"/>
              </a:rPr>
              <a:t> </a:t>
            </a:r>
            <a:r>
              <a:rPr sz="1400" spc="65" dirty="0">
                <a:latin typeface="Cambria"/>
                <a:cs typeface="Cambria"/>
              </a:rPr>
              <a:t>graphs,</a:t>
            </a:r>
            <a:r>
              <a:rPr sz="1400" spc="400" dirty="0">
                <a:latin typeface="Cambria"/>
                <a:cs typeface="Cambria"/>
              </a:rPr>
              <a:t> </a:t>
            </a:r>
            <a:r>
              <a:rPr sz="1400" spc="55" dirty="0">
                <a:latin typeface="Cambria"/>
                <a:cs typeface="Cambria"/>
              </a:rPr>
              <a:t>and</a:t>
            </a:r>
            <a:r>
              <a:rPr sz="1400" spc="385" dirty="0">
                <a:latin typeface="Cambria"/>
                <a:cs typeface="Cambria"/>
              </a:rPr>
              <a:t> </a:t>
            </a:r>
            <a:r>
              <a:rPr sz="1400" spc="10" dirty="0">
                <a:latin typeface="Cambria"/>
                <a:cs typeface="Cambria"/>
              </a:rPr>
              <a:t>plots</a:t>
            </a:r>
            <a:r>
              <a:rPr sz="1400" spc="390" dirty="0">
                <a:latin typeface="Cambria"/>
                <a:cs typeface="Cambria"/>
              </a:rPr>
              <a:t> </a:t>
            </a:r>
            <a:r>
              <a:rPr sz="1400" spc="10" dirty="0">
                <a:latin typeface="Cambria"/>
                <a:cs typeface="Cambria"/>
              </a:rPr>
              <a:t>are</a:t>
            </a:r>
            <a:r>
              <a:rPr sz="1400" spc="400" dirty="0">
                <a:latin typeface="Cambria"/>
                <a:cs typeface="Cambria"/>
              </a:rPr>
              <a:t> </a:t>
            </a:r>
            <a:r>
              <a:rPr sz="1400" spc="35" dirty="0">
                <a:latin typeface="Cambria"/>
                <a:cs typeface="Cambria"/>
              </a:rPr>
              <a:t>a </a:t>
            </a:r>
            <a:r>
              <a:rPr sz="1400" spc="55" dirty="0">
                <a:latin typeface="Cambria"/>
                <a:cs typeface="Cambria"/>
              </a:rPr>
              <a:t>key</a:t>
            </a:r>
            <a:r>
              <a:rPr sz="1400" spc="120" dirty="0">
                <a:latin typeface="Cambria"/>
                <a:cs typeface="Cambria"/>
              </a:rPr>
              <a:t> </a:t>
            </a:r>
            <a:r>
              <a:rPr sz="1400" spc="60" dirty="0">
                <a:latin typeface="Cambria"/>
                <a:cs typeface="Cambria"/>
              </a:rPr>
              <a:t>part</a:t>
            </a:r>
            <a:r>
              <a:rPr sz="1400" spc="140" dirty="0">
                <a:latin typeface="Cambria"/>
                <a:cs typeface="Cambria"/>
              </a:rPr>
              <a:t> </a:t>
            </a:r>
            <a:r>
              <a:rPr sz="1400" dirty="0">
                <a:latin typeface="Cambria"/>
                <a:cs typeface="Cambria"/>
              </a:rPr>
              <a:t>of</a:t>
            </a:r>
            <a:r>
              <a:rPr sz="1400" spc="120" dirty="0">
                <a:latin typeface="Cambria"/>
                <a:cs typeface="Cambria"/>
              </a:rPr>
              <a:t> </a:t>
            </a:r>
            <a:r>
              <a:rPr sz="1400" spc="80" dirty="0">
                <a:latin typeface="Cambria"/>
                <a:cs typeface="Cambria"/>
              </a:rPr>
              <a:t>it,</a:t>
            </a:r>
            <a:r>
              <a:rPr sz="1400" spc="140" dirty="0">
                <a:latin typeface="Cambria"/>
                <a:cs typeface="Cambria"/>
              </a:rPr>
              <a:t> </a:t>
            </a:r>
            <a:r>
              <a:rPr sz="1400" spc="75" dirty="0">
                <a:latin typeface="Cambria"/>
                <a:cs typeface="Cambria"/>
              </a:rPr>
              <a:t>data</a:t>
            </a:r>
            <a:r>
              <a:rPr sz="1400" spc="114" dirty="0">
                <a:latin typeface="Cambria"/>
                <a:cs typeface="Cambria"/>
              </a:rPr>
              <a:t> </a:t>
            </a:r>
            <a:r>
              <a:rPr sz="1400" spc="55" dirty="0">
                <a:latin typeface="Cambria"/>
                <a:cs typeface="Cambria"/>
              </a:rPr>
              <a:t>visualization</a:t>
            </a:r>
            <a:r>
              <a:rPr sz="1400" spc="114" dirty="0">
                <a:latin typeface="Cambria"/>
                <a:cs typeface="Cambria"/>
              </a:rPr>
              <a:t> </a:t>
            </a:r>
            <a:r>
              <a:rPr sz="1400" dirty="0">
                <a:latin typeface="Cambria"/>
                <a:cs typeface="Cambria"/>
              </a:rPr>
              <a:t>also</a:t>
            </a:r>
            <a:r>
              <a:rPr sz="1400" spc="130" dirty="0">
                <a:latin typeface="Cambria"/>
                <a:cs typeface="Cambria"/>
              </a:rPr>
              <a:t> </a:t>
            </a:r>
            <a:r>
              <a:rPr sz="1400" spc="-10" dirty="0">
                <a:latin typeface="Cambria"/>
                <a:cs typeface="Cambria"/>
              </a:rPr>
              <a:t>involves:</a:t>
            </a:r>
            <a:endParaRPr sz="1400">
              <a:latin typeface="Cambria"/>
              <a:cs typeface="Cambria"/>
            </a:endParaRPr>
          </a:p>
          <a:p>
            <a:pPr marL="469265" lvl="1" indent="-182245" algn="just">
              <a:lnSpc>
                <a:spcPct val="100000"/>
              </a:lnSpc>
              <a:spcBef>
                <a:spcPts val="495"/>
              </a:spcBef>
              <a:buClr>
                <a:srgbClr val="6E6E74"/>
              </a:buClr>
              <a:buFont typeface="Wingdings"/>
              <a:buChar char=""/>
              <a:tabLst>
                <a:tab pos="469265" algn="l"/>
              </a:tabLst>
            </a:pPr>
            <a:r>
              <a:rPr sz="1300" spc="10" dirty="0">
                <a:solidFill>
                  <a:srgbClr val="252525"/>
                </a:solidFill>
                <a:latin typeface="Cambria"/>
                <a:cs typeface="Cambria"/>
              </a:rPr>
              <a:t>Simplifies</a:t>
            </a:r>
            <a:r>
              <a:rPr sz="1300" spc="265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300" spc="10" dirty="0">
                <a:solidFill>
                  <a:srgbClr val="252525"/>
                </a:solidFill>
                <a:latin typeface="Cambria"/>
                <a:cs typeface="Cambria"/>
              </a:rPr>
              <a:t>complex</a:t>
            </a:r>
            <a:r>
              <a:rPr sz="1300" spc="250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300" spc="10" dirty="0">
                <a:solidFill>
                  <a:srgbClr val="252525"/>
                </a:solidFill>
                <a:latin typeface="Cambria"/>
                <a:cs typeface="Cambria"/>
              </a:rPr>
              <a:t>data:</a:t>
            </a:r>
            <a:r>
              <a:rPr sz="1300" spc="235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300" spc="50" dirty="0">
                <a:solidFill>
                  <a:srgbClr val="252525"/>
                </a:solidFill>
                <a:latin typeface="Cambria"/>
                <a:cs typeface="Cambria"/>
              </a:rPr>
              <a:t>Organizes</a:t>
            </a:r>
            <a:r>
              <a:rPr sz="1300" spc="265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300" spc="10" dirty="0">
                <a:solidFill>
                  <a:srgbClr val="252525"/>
                </a:solidFill>
                <a:latin typeface="Cambria"/>
                <a:cs typeface="Cambria"/>
              </a:rPr>
              <a:t>large</a:t>
            </a:r>
            <a:r>
              <a:rPr sz="1300" spc="235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300" spc="10" dirty="0">
                <a:solidFill>
                  <a:srgbClr val="252525"/>
                </a:solidFill>
                <a:latin typeface="Cambria"/>
                <a:cs typeface="Cambria"/>
              </a:rPr>
              <a:t>datasets</a:t>
            </a:r>
            <a:r>
              <a:rPr sz="1300" spc="229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300" spc="10" dirty="0">
                <a:solidFill>
                  <a:srgbClr val="252525"/>
                </a:solidFill>
                <a:latin typeface="Cambria"/>
                <a:cs typeface="Cambria"/>
              </a:rPr>
              <a:t>for</a:t>
            </a:r>
            <a:r>
              <a:rPr sz="1300" spc="229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300" spc="10" dirty="0">
                <a:solidFill>
                  <a:srgbClr val="252525"/>
                </a:solidFill>
                <a:latin typeface="Cambria"/>
                <a:cs typeface="Cambria"/>
              </a:rPr>
              <a:t>easier</a:t>
            </a:r>
            <a:r>
              <a:rPr sz="1300" spc="229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300" spc="40" dirty="0">
                <a:solidFill>
                  <a:srgbClr val="252525"/>
                </a:solidFill>
                <a:latin typeface="Cambria"/>
                <a:cs typeface="Cambria"/>
              </a:rPr>
              <a:t>understanding.</a:t>
            </a:r>
            <a:endParaRPr sz="1300">
              <a:latin typeface="Cambria"/>
              <a:cs typeface="Cambria"/>
            </a:endParaRPr>
          </a:p>
          <a:p>
            <a:pPr marL="469265" lvl="1" indent="-182245" algn="just">
              <a:lnSpc>
                <a:spcPct val="100000"/>
              </a:lnSpc>
              <a:spcBef>
                <a:spcPts val="650"/>
              </a:spcBef>
              <a:buClr>
                <a:srgbClr val="6E6E74"/>
              </a:buClr>
              <a:buFont typeface="Wingdings"/>
              <a:buChar char=""/>
              <a:tabLst>
                <a:tab pos="469265" algn="l"/>
              </a:tabLst>
            </a:pPr>
            <a:r>
              <a:rPr sz="1300" spc="55" dirty="0">
                <a:solidFill>
                  <a:srgbClr val="252525"/>
                </a:solidFill>
                <a:latin typeface="Cambria"/>
                <a:cs typeface="Cambria"/>
              </a:rPr>
              <a:t>Communicates</a:t>
            </a:r>
            <a:r>
              <a:rPr sz="1300" spc="290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300" spc="10" dirty="0">
                <a:solidFill>
                  <a:srgbClr val="252525"/>
                </a:solidFill>
                <a:latin typeface="Cambria"/>
                <a:cs typeface="Cambria"/>
              </a:rPr>
              <a:t>insights:</a:t>
            </a:r>
            <a:r>
              <a:rPr sz="1300" spc="310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300" spc="10" dirty="0">
                <a:solidFill>
                  <a:srgbClr val="252525"/>
                </a:solidFill>
                <a:latin typeface="Cambria"/>
                <a:cs typeface="Cambria"/>
              </a:rPr>
              <a:t>Reveals</a:t>
            </a:r>
            <a:r>
              <a:rPr sz="1300" spc="270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300" spc="10" dirty="0">
                <a:solidFill>
                  <a:srgbClr val="252525"/>
                </a:solidFill>
                <a:latin typeface="Cambria"/>
                <a:cs typeface="Cambria"/>
              </a:rPr>
              <a:t>hidden</a:t>
            </a:r>
            <a:r>
              <a:rPr sz="1300" spc="315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300" spc="10" dirty="0">
                <a:solidFill>
                  <a:srgbClr val="252525"/>
                </a:solidFill>
                <a:latin typeface="Cambria"/>
                <a:cs typeface="Cambria"/>
              </a:rPr>
              <a:t>trends,</a:t>
            </a:r>
            <a:r>
              <a:rPr sz="1300" spc="290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300" spc="10" dirty="0">
                <a:solidFill>
                  <a:srgbClr val="252525"/>
                </a:solidFill>
                <a:latin typeface="Cambria"/>
                <a:cs typeface="Cambria"/>
              </a:rPr>
              <a:t>patterns,</a:t>
            </a:r>
            <a:r>
              <a:rPr sz="1300" spc="270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300" spc="50" dirty="0">
                <a:solidFill>
                  <a:srgbClr val="252525"/>
                </a:solidFill>
                <a:latin typeface="Cambria"/>
                <a:cs typeface="Cambria"/>
              </a:rPr>
              <a:t>and</a:t>
            </a:r>
            <a:r>
              <a:rPr sz="1300" spc="295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300" spc="-10" dirty="0">
                <a:solidFill>
                  <a:srgbClr val="252525"/>
                </a:solidFill>
                <a:latin typeface="Cambria"/>
                <a:cs typeface="Cambria"/>
              </a:rPr>
              <a:t>correlations.</a:t>
            </a:r>
            <a:endParaRPr sz="1300">
              <a:latin typeface="Cambria"/>
              <a:cs typeface="Cambria"/>
            </a:endParaRPr>
          </a:p>
          <a:p>
            <a:pPr marL="469900" marR="8890" lvl="1" indent="-182880">
              <a:lnSpc>
                <a:spcPts val="1400"/>
              </a:lnSpc>
              <a:spcBef>
                <a:spcPts val="820"/>
              </a:spcBef>
              <a:buClr>
                <a:srgbClr val="6E6E74"/>
              </a:buClr>
              <a:buFont typeface="Wingdings"/>
              <a:buChar char=""/>
              <a:tabLst>
                <a:tab pos="469900" algn="l"/>
                <a:tab pos="1426845" algn="l"/>
                <a:tab pos="2871470" algn="l"/>
                <a:tab pos="3363595" algn="l"/>
                <a:tab pos="3665854" algn="l"/>
                <a:tab pos="4744720" algn="l"/>
                <a:tab pos="5236845" algn="l"/>
                <a:tab pos="5596890" algn="l"/>
              </a:tabLst>
            </a:pPr>
            <a:r>
              <a:rPr sz="1300" spc="45" dirty="0">
                <a:solidFill>
                  <a:srgbClr val="252525"/>
                </a:solidFill>
                <a:latin typeface="Cambria"/>
                <a:cs typeface="Cambria"/>
              </a:rPr>
              <a:t>Facilitates</a:t>
            </a:r>
            <a:r>
              <a:rPr sz="1300" dirty="0">
                <a:solidFill>
                  <a:srgbClr val="252525"/>
                </a:solidFill>
                <a:latin typeface="Cambria"/>
                <a:cs typeface="Cambria"/>
              </a:rPr>
              <a:t>	decision-</a:t>
            </a:r>
            <a:r>
              <a:rPr sz="1300" spc="50" dirty="0">
                <a:solidFill>
                  <a:srgbClr val="252525"/>
                </a:solidFill>
                <a:latin typeface="Cambria"/>
                <a:cs typeface="Cambria"/>
              </a:rPr>
              <a:t>making:</a:t>
            </a:r>
            <a:r>
              <a:rPr sz="1300" dirty="0">
                <a:solidFill>
                  <a:srgbClr val="252525"/>
                </a:solidFill>
                <a:latin typeface="Cambria"/>
                <a:cs typeface="Cambria"/>
              </a:rPr>
              <a:t>	</a:t>
            </a:r>
            <a:r>
              <a:rPr sz="1300" spc="35" dirty="0">
                <a:solidFill>
                  <a:srgbClr val="252525"/>
                </a:solidFill>
                <a:latin typeface="Cambria"/>
                <a:cs typeface="Cambria"/>
              </a:rPr>
              <a:t>Aids</a:t>
            </a:r>
            <a:r>
              <a:rPr sz="1300" dirty="0">
                <a:solidFill>
                  <a:srgbClr val="252525"/>
                </a:solidFill>
                <a:latin typeface="Cambria"/>
                <a:cs typeface="Cambria"/>
              </a:rPr>
              <a:t>	</a:t>
            </a:r>
            <a:r>
              <a:rPr sz="1300" spc="30" dirty="0">
                <a:solidFill>
                  <a:srgbClr val="252525"/>
                </a:solidFill>
                <a:latin typeface="Cambria"/>
                <a:cs typeface="Cambria"/>
              </a:rPr>
              <a:t>in</a:t>
            </a:r>
            <a:r>
              <a:rPr sz="1300" dirty="0">
                <a:solidFill>
                  <a:srgbClr val="252525"/>
                </a:solidFill>
                <a:latin typeface="Cambria"/>
                <a:cs typeface="Cambria"/>
              </a:rPr>
              <a:t>	</a:t>
            </a:r>
            <a:r>
              <a:rPr sz="1300" spc="-10" dirty="0">
                <a:solidFill>
                  <a:srgbClr val="252525"/>
                </a:solidFill>
                <a:latin typeface="Cambria"/>
                <a:cs typeface="Cambria"/>
              </a:rPr>
              <a:t>interpreting</a:t>
            </a:r>
            <a:r>
              <a:rPr sz="1300" dirty="0">
                <a:solidFill>
                  <a:srgbClr val="252525"/>
                </a:solidFill>
                <a:latin typeface="Cambria"/>
                <a:cs typeface="Cambria"/>
              </a:rPr>
              <a:t>	</a:t>
            </a:r>
            <a:r>
              <a:rPr sz="1300" spc="40" dirty="0">
                <a:solidFill>
                  <a:srgbClr val="252525"/>
                </a:solidFill>
                <a:latin typeface="Cambria"/>
                <a:cs typeface="Cambria"/>
              </a:rPr>
              <a:t>data</a:t>
            </a:r>
            <a:r>
              <a:rPr sz="1300" dirty="0">
                <a:solidFill>
                  <a:srgbClr val="252525"/>
                </a:solidFill>
                <a:latin typeface="Cambria"/>
                <a:cs typeface="Cambria"/>
              </a:rPr>
              <a:t>	</a:t>
            </a:r>
            <a:r>
              <a:rPr sz="1300" spc="-25" dirty="0">
                <a:solidFill>
                  <a:srgbClr val="252525"/>
                </a:solidFill>
                <a:latin typeface="Cambria"/>
                <a:cs typeface="Cambria"/>
              </a:rPr>
              <a:t>for</a:t>
            </a:r>
            <a:r>
              <a:rPr sz="1300" dirty="0">
                <a:solidFill>
                  <a:srgbClr val="252525"/>
                </a:solidFill>
                <a:latin typeface="Cambria"/>
                <a:cs typeface="Cambria"/>
              </a:rPr>
              <a:t>	</a:t>
            </a:r>
            <a:r>
              <a:rPr sz="1300" spc="-10" dirty="0">
                <a:solidFill>
                  <a:srgbClr val="252525"/>
                </a:solidFill>
                <a:latin typeface="Cambria"/>
                <a:cs typeface="Cambria"/>
              </a:rPr>
              <a:t>informed </a:t>
            </a:r>
            <a:r>
              <a:rPr sz="1300" spc="45" dirty="0">
                <a:solidFill>
                  <a:srgbClr val="252525"/>
                </a:solidFill>
                <a:latin typeface="Cambria"/>
                <a:cs typeface="Cambria"/>
              </a:rPr>
              <a:t>analysis.</a:t>
            </a:r>
            <a:endParaRPr sz="1300">
              <a:latin typeface="Cambria"/>
              <a:cs typeface="Cambria"/>
            </a:endParaRPr>
          </a:p>
          <a:p>
            <a:pPr marL="194945" indent="-182245">
              <a:lnSpc>
                <a:spcPct val="100000"/>
              </a:lnSpc>
              <a:spcBef>
                <a:spcPts val="900"/>
              </a:spcBef>
              <a:buClr>
                <a:srgbClr val="6E6E74"/>
              </a:buClr>
              <a:buSzPct val="78571"/>
              <a:buFont typeface="Wingdings"/>
              <a:buChar char=""/>
              <a:tabLst>
                <a:tab pos="194945" algn="l"/>
              </a:tabLst>
            </a:pPr>
            <a:r>
              <a:rPr sz="1400" b="1" spc="80" dirty="0">
                <a:latin typeface="Cambria"/>
                <a:cs typeface="Cambria"/>
              </a:rPr>
              <a:t>Purpose</a:t>
            </a:r>
            <a:r>
              <a:rPr sz="1400" spc="80" dirty="0">
                <a:latin typeface="Cambria"/>
                <a:cs typeface="Cambria"/>
              </a:rPr>
              <a:t>:</a:t>
            </a:r>
            <a:endParaRPr sz="1400">
              <a:latin typeface="Cambria"/>
              <a:cs typeface="Cambria"/>
            </a:endParaRPr>
          </a:p>
          <a:p>
            <a:pPr marL="469265" lvl="1" indent="-182245">
              <a:lnSpc>
                <a:spcPct val="100000"/>
              </a:lnSpc>
              <a:spcBef>
                <a:spcPts val="735"/>
              </a:spcBef>
              <a:buClr>
                <a:srgbClr val="6E6E74"/>
              </a:buClr>
              <a:buFont typeface="Wingdings"/>
              <a:buChar char=""/>
              <a:tabLst>
                <a:tab pos="469265" algn="l"/>
              </a:tabLst>
            </a:pPr>
            <a:r>
              <a:rPr sz="1400" spc="65" dirty="0">
                <a:solidFill>
                  <a:srgbClr val="252525"/>
                </a:solidFill>
                <a:latin typeface="Cambria"/>
                <a:cs typeface="Cambria"/>
              </a:rPr>
              <a:t>Helps</a:t>
            </a:r>
            <a:r>
              <a:rPr sz="1400" spc="100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400" spc="55" dirty="0">
                <a:solidFill>
                  <a:srgbClr val="252525"/>
                </a:solidFill>
                <a:latin typeface="Cambria"/>
                <a:cs typeface="Cambria"/>
              </a:rPr>
              <a:t>in</a:t>
            </a:r>
            <a:r>
              <a:rPr sz="1400" spc="100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400" spc="50" dirty="0">
                <a:solidFill>
                  <a:srgbClr val="252525"/>
                </a:solidFill>
                <a:latin typeface="Cambria"/>
                <a:cs typeface="Cambria"/>
              </a:rPr>
              <a:t>understanding</a:t>
            </a:r>
            <a:r>
              <a:rPr sz="1400" spc="80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400" dirty="0">
                <a:solidFill>
                  <a:srgbClr val="252525"/>
                </a:solidFill>
                <a:latin typeface="Cambria"/>
                <a:cs typeface="Cambria"/>
              </a:rPr>
              <a:t>complex</a:t>
            </a:r>
            <a:r>
              <a:rPr sz="1400" spc="95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400" spc="65" dirty="0">
                <a:solidFill>
                  <a:srgbClr val="252525"/>
                </a:solidFill>
                <a:latin typeface="Cambria"/>
                <a:cs typeface="Cambria"/>
              </a:rPr>
              <a:t>data</a:t>
            </a:r>
            <a:r>
              <a:rPr sz="1400" spc="110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400" spc="50" dirty="0">
                <a:solidFill>
                  <a:srgbClr val="252525"/>
                </a:solidFill>
                <a:latin typeface="Cambria"/>
                <a:cs typeface="Cambria"/>
              </a:rPr>
              <a:t>through</a:t>
            </a:r>
            <a:r>
              <a:rPr sz="1400" spc="105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400" spc="55" dirty="0">
                <a:solidFill>
                  <a:srgbClr val="252525"/>
                </a:solidFill>
                <a:latin typeface="Cambria"/>
                <a:cs typeface="Cambria"/>
              </a:rPr>
              <a:t>visual</a:t>
            </a:r>
            <a:r>
              <a:rPr sz="1400" spc="95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400" spc="35" dirty="0">
                <a:solidFill>
                  <a:srgbClr val="252525"/>
                </a:solidFill>
                <a:latin typeface="Cambria"/>
                <a:cs typeface="Cambria"/>
              </a:rPr>
              <a:t>context.</a:t>
            </a:r>
            <a:endParaRPr sz="1400">
              <a:latin typeface="Cambria"/>
              <a:cs typeface="Cambria"/>
            </a:endParaRPr>
          </a:p>
          <a:p>
            <a:pPr marL="469265" lvl="1" indent="-182245">
              <a:lnSpc>
                <a:spcPts val="1595"/>
              </a:lnSpc>
              <a:spcBef>
                <a:spcPts val="825"/>
              </a:spcBef>
              <a:buClr>
                <a:srgbClr val="6E6E74"/>
              </a:buClr>
              <a:buFont typeface="Wingdings"/>
              <a:buChar char=""/>
              <a:tabLst>
                <a:tab pos="469265" algn="l"/>
              </a:tabLst>
            </a:pPr>
            <a:r>
              <a:rPr sz="1400" spc="65" dirty="0">
                <a:solidFill>
                  <a:srgbClr val="252525"/>
                </a:solidFill>
                <a:latin typeface="Cambria"/>
                <a:cs typeface="Cambria"/>
              </a:rPr>
              <a:t>Visualizing</a:t>
            </a:r>
            <a:r>
              <a:rPr sz="1400" spc="190" dirty="0">
                <a:solidFill>
                  <a:srgbClr val="252525"/>
                </a:solidFill>
                <a:latin typeface="Cambria"/>
                <a:cs typeface="Cambria"/>
              </a:rPr>
              <a:t>  </a:t>
            </a:r>
            <a:r>
              <a:rPr sz="1400" spc="65" dirty="0">
                <a:solidFill>
                  <a:srgbClr val="252525"/>
                </a:solidFill>
                <a:latin typeface="Cambria"/>
                <a:cs typeface="Cambria"/>
              </a:rPr>
              <a:t>data</a:t>
            </a:r>
            <a:r>
              <a:rPr sz="1400" spc="185" dirty="0">
                <a:solidFill>
                  <a:srgbClr val="252525"/>
                </a:solidFill>
                <a:latin typeface="Cambria"/>
                <a:cs typeface="Cambria"/>
              </a:rPr>
              <a:t>  </a:t>
            </a:r>
            <a:r>
              <a:rPr sz="1400" dirty="0">
                <a:solidFill>
                  <a:srgbClr val="252525"/>
                </a:solidFill>
                <a:latin typeface="Cambria"/>
                <a:cs typeface="Cambria"/>
              </a:rPr>
              <a:t>allows</a:t>
            </a:r>
            <a:r>
              <a:rPr sz="1400" spc="185" dirty="0">
                <a:solidFill>
                  <a:srgbClr val="252525"/>
                </a:solidFill>
                <a:latin typeface="Cambria"/>
                <a:cs typeface="Cambria"/>
              </a:rPr>
              <a:t>  </a:t>
            </a:r>
            <a:r>
              <a:rPr sz="1400" dirty="0">
                <a:solidFill>
                  <a:srgbClr val="252525"/>
                </a:solidFill>
                <a:latin typeface="Cambria"/>
                <a:cs typeface="Cambria"/>
              </a:rPr>
              <a:t>people</a:t>
            </a:r>
            <a:r>
              <a:rPr sz="1400" spc="195" dirty="0">
                <a:solidFill>
                  <a:srgbClr val="252525"/>
                </a:solidFill>
                <a:latin typeface="Cambria"/>
                <a:cs typeface="Cambria"/>
              </a:rPr>
              <a:t>  </a:t>
            </a:r>
            <a:r>
              <a:rPr sz="1400" dirty="0">
                <a:solidFill>
                  <a:srgbClr val="252525"/>
                </a:solidFill>
                <a:latin typeface="Cambria"/>
                <a:cs typeface="Cambria"/>
              </a:rPr>
              <a:t>to</a:t>
            </a:r>
            <a:r>
              <a:rPr sz="1400" spc="185" dirty="0">
                <a:solidFill>
                  <a:srgbClr val="252525"/>
                </a:solidFill>
                <a:latin typeface="Cambria"/>
                <a:cs typeface="Cambria"/>
              </a:rPr>
              <a:t>  </a:t>
            </a:r>
            <a:r>
              <a:rPr sz="1400" dirty="0">
                <a:solidFill>
                  <a:srgbClr val="252525"/>
                </a:solidFill>
                <a:latin typeface="Cambria"/>
                <a:cs typeface="Cambria"/>
              </a:rPr>
              <a:t>see</a:t>
            </a:r>
            <a:r>
              <a:rPr sz="1400" spc="195" dirty="0">
                <a:solidFill>
                  <a:srgbClr val="252525"/>
                </a:solidFill>
                <a:latin typeface="Cambria"/>
                <a:cs typeface="Cambria"/>
              </a:rPr>
              <a:t>  </a:t>
            </a:r>
            <a:r>
              <a:rPr sz="1400" dirty="0">
                <a:solidFill>
                  <a:srgbClr val="252525"/>
                </a:solidFill>
                <a:latin typeface="Cambria"/>
                <a:cs typeface="Cambria"/>
              </a:rPr>
              <a:t>relationships,</a:t>
            </a:r>
            <a:r>
              <a:rPr sz="1400" spc="185" dirty="0">
                <a:solidFill>
                  <a:srgbClr val="252525"/>
                </a:solidFill>
                <a:latin typeface="Cambria"/>
                <a:cs typeface="Cambria"/>
              </a:rPr>
              <a:t>  </a:t>
            </a:r>
            <a:r>
              <a:rPr sz="1400" spc="50" dirty="0">
                <a:solidFill>
                  <a:srgbClr val="252525"/>
                </a:solidFill>
                <a:latin typeface="Cambria"/>
                <a:cs typeface="Cambria"/>
              </a:rPr>
              <a:t>patterns,</a:t>
            </a:r>
            <a:r>
              <a:rPr sz="1400" spc="200" dirty="0">
                <a:solidFill>
                  <a:srgbClr val="252525"/>
                </a:solidFill>
                <a:latin typeface="Cambria"/>
                <a:cs typeface="Cambria"/>
              </a:rPr>
              <a:t>  </a:t>
            </a:r>
            <a:r>
              <a:rPr sz="1400" spc="30" dirty="0">
                <a:solidFill>
                  <a:srgbClr val="252525"/>
                </a:solidFill>
                <a:latin typeface="Cambria"/>
                <a:cs typeface="Cambria"/>
              </a:rPr>
              <a:t>and</a:t>
            </a:r>
            <a:endParaRPr sz="1400">
              <a:latin typeface="Cambria"/>
              <a:cs typeface="Cambria"/>
            </a:endParaRPr>
          </a:p>
          <a:p>
            <a:pPr marL="469900">
              <a:lnSpc>
                <a:spcPts val="1595"/>
              </a:lnSpc>
            </a:pPr>
            <a:r>
              <a:rPr sz="1400" spc="20" dirty="0">
                <a:solidFill>
                  <a:srgbClr val="252525"/>
                </a:solidFill>
                <a:latin typeface="Cambria"/>
                <a:cs typeface="Cambria"/>
              </a:rPr>
              <a:t>trends</a:t>
            </a:r>
            <a:r>
              <a:rPr sz="1400" spc="110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400" spc="55" dirty="0">
                <a:solidFill>
                  <a:srgbClr val="252525"/>
                </a:solidFill>
                <a:latin typeface="Cambria"/>
                <a:cs typeface="Cambria"/>
              </a:rPr>
              <a:t>in</a:t>
            </a:r>
            <a:r>
              <a:rPr sz="1400" spc="120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400" spc="50" dirty="0">
                <a:solidFill>
                  <a:srgbClr val="252525"/>
                </a:solidFill>
                <a:latin typeface="Cambria"/>
                <a:cs typeface="Cambria"/>
              </a:rPr>
              <a:t>the</a:t>
            </a:r>
            <a:r>
              <a:rPr sz="1400" spc="125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400" spc="20" dirty="0">
                <a:solidFill>
                  <a:srgbClr val="252525"/>
                </a:solidFill>
                <a:latin typeface="Cambria"/>
                <a:cs typeface="Cambria"/>
              </a:rPr>
              <a:t>information</a:t>
            </a:r>
            <a:r>
              <a:rPr sz="1400" spc="90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400" spc="20" dirty="0">
                <a:solidFill>
                  <a:srgbClr val="252525"/>
                </a:solidFill>
                <a:latin typeface="Cambria"/>
                <a:cs typeface="Cambria"/>
              </a:rPr>
              <a:t>you’re</a:t>
            </a:r>
            <a:r>
              <a:rPr sz="1400" spc="110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400" spc="55" dirty="0">
                <a:solidFill>
                  <a:srgbClr val="252525"/>
                </a:solidFill>
                <a:latin typeface="Cambria"/>
                <a:cs typeface="Cambria"/>
              </a:rPr>
              <a:t>trying</a:t>
            </a:r>
            <a:r>
              <a:rPr sz="1400" spc="130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400" spc="20" dirty="0">
                <a:solidFill>
                  <a:srgbClr val="252525"/>
                </a:solidFill>
                <a:latin typeface="Cambria"/>
                <a:cs typeface="Cambria"/>
              </a:rPr>
              <a:t>to</a:t>
            </a:r>
            <a:r>
              <a:rPr sz="1400" spc="120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400" spc="35" dirty="0">
                <a:solidFill>
                  <a:srgbClr val="252525"/>
                </a:solidFill>
                <a:latin typeface="Cambria"/>
                <a:cs typeface="Cambria"/>
              </a:rPr>
              <a:t>communicate.</a:t>
            </a:r>
            <a:endParaRPr sz="1400">
              <a:latin typeface="Cambria"/>
              <a:cs typeface="Cambria"/>
            </a:endParaRPr>
          </a:p>
          <a:p>
            <a:pPr marL="194945" indent="-182245">
              <a:lnSpc>
                <a:spcPct val="100000"/>
              </a:lnSpc>
              <a:spcBef>
                <a:spcPts val="915"/>
              </a:spcBef>
              <a:buClr>
                <a:srgbClr val="6E6E74"/>
              </a:buClr>
              <a:buSzPct val="78571"/>
              <a:buFont typeface="Wingdings"/>
              <a:buChar char=""/>
              <a:tabLst>
                <a:tab pos="194945" algn="l"/>
              </a:tabLst>
            </a:pPr>
            <a:r>
              <a:rPr sz="1400" b="1" spc="90" dirty="0">
                <a:latin typeface="Cambria"/>
                <a:cs typeface="Cambria"/>
              </a:rPr>
              <a:t>Examples</a:t>
            </a:r>
            <a:r>
              <a:rPr sz="1400" spc="90" dirty="0">
                <a:latin typeface="Cambria"/>
                <a:cs typeface="Cambria"/>
              </a:rPr>
              <a:t>:</a:t>
            </a:r>
            <a:endParaRPr sz="1400">
              <a:latin typeface="Cambria"/>
              <a:cs typeface="Cambria"/>
            </a:endParaRPr>
          </a:p>
          <a:p>
            <a:pPr marL="469265" lvl="1" indent="-182245">
              <a:lnSpc>
                <a:spcPct val="100000"/>
              </a:lnSpc>
              <a:spcBef>
                <a:spcPts val="335"/>
              </a:spcBef>
              <a:buClr>
                <a:srgbClr val="6E6E74"/>
              </a:buClr>
              <a:buFont typeface="Wingdings"/>
              <a:buChar char=""/>
              <a:tabLst>
                <a:tab pos="469265" algn="l"/>
              </a:tabLst>
            </a:pPr>
            <a:r>
              <a:rPr sz="1400" b="1" spc="105" dirty="0">
                <a:solidFill>
                  <a:srgbClr val="252525"/>
                </a:solidFill>
                <a:latin typeface="Cambria"/>
                <a:cs typeface="Cambria"/>
              </a:rPr>
              <a:t>Charts</a:t>
            </a:r>
            <a:r>
              <a:rPr sz="1400" spc="105" dirty="0">
                <a:solidFill>
                  <a:srgbClr val="252525"/>
                </a:solidFill>
                <a:latin typeface="Cambria"/>
                <a:cs typeface="Cambria"/>
              </a:rPr>
              <a:t>:</a:t>
            </a:r>
            <a:r>
              <a:rPr sz="1400" spc="75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400" spc="95" dirty="0">
                <a:solidFill>
                  <a:srgbClr val="252525"/>
                </a:solidFill>
                <a:latin typeface="Cambria"/>
                <a:cs typeface="Cambria"/>
              </a:rPr>
              <a:t>Bar </a:t>
            </a:r>
            <a:r>
              <a:rPr sz="1400" spc="60" dirty="0">
                <a:solidFill>
                  <a:srgbClr val="252525"/>
                </a:solidFill>
                <a:latin typeface="Cambria"/>
                <a:cs typeface="Cambria"/>
              </a:rPr>
              <a:t>charts,</a:t>
            </a:r>
            <a:r>
              <a:rPr sz="1400" spc="100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400" dirty="0">
                <a:solidFill>
                  <a:srgbClr val="252525"/>
                </a:solidFill>
                <a:latin typeface="Cambria"/>
                <a:cs typeface="Cambria"/>
              </a:rPr>
              <a:t>pie</a:t>
            </a:r>
            <a:r>
              <a:rPr sz="1400" spc="75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400" spc="60" dirty="0">
                <a:solidFill>
                  <a:srgbClr val="252525"/>
                </a:solidFill>
                <a:latin typeface="Cambria"/>
                <a:cs typeface="Cambria"/>
              </a:rPr>
              <a:t>charts,</a:t>
            </a:r>
            <a:r>
              <a:rPr sz="1400" spc="95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400" spc="-20" dirty="0">
                <a:solidFill>
                  <a:srgbClr val="252525"/>
                </a:solidFill>
                <a:latin typeface="Cambria"/>
                <a:cs typeface="Cambria"/>
              </a:rPr>
              <a:t>etc.</a:t>
            </a:r>
            <a:endParaRPr sz="1400">
              <a:latin typeface="Cambria"/>
              <a:cs typeface="Cambria"/>
            </a:endParaRPr>
          </a:p>
          <a:p>
            <a:pPr marL="469265" lvl="1" indent="-182245">
              <a:lnSpc>
                <a:spcPct val="100000"/>
              </a:lnSpc>
              <a:spcBef>
                <a:spcPts val="430"/>
              </a:spcBef>
              <a:buClr>
                <a:srgbClr val="6E6E74"/>
              </a:buClr>
              <a:buFont typeface="Wingdings"/>
              <a:buChar char=""/>
              <a:tabLst>
                <a:tab pos="469265" algn="l"/>
              </a:tabLst>
            </a:pPr>
            <a:r>
              <a:rPr sz="1400" b="1" spc="90" dirty="0">
                <a:solidFill>
                  <a:srgbClr val="252525"/>
                </a:solidFill>
                <a:latin typeface="Cambria"/>
                <a:cs typeface="Cambria"/>
              </a:rPr>
              <a:t>Maps</a:t>
            </a:r>
            <a:r>
              <a:rPr sz="1400" spc="90" dirty="0">
                <a:solidFill>
                  <a:srgbClr val="252525"/>
                </a:solidFill>
                <a:latin typeface="Cambria"/>
                <a:cs typeface="Cambria"/>
              </a:rPr>
              <a:t>:</a:t>
            </a:r>
            <a:r>
              <a:rPr sz="1400" spc="70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400" spc="60" dirty="0">
                <a:solidFill>
                  <a:srgbClr val="252525"/>
                </a:solidFill>
                <a:latin typeface="Cambria"/>
                <a:cs typeface="Cambria"/>
              </a:rPr>
              <a:t>Geospatial</a:t>
            </a:r>
            <a:r>
              <a:rPr sz="1400" spc="65" dirty="0">
                <a:solidFill>
                  <a:srgbClr val="252525"/>
                </a:solidFill>
                <a:latin typeface="Cambria"/>
                <a:cs typeface="Cambria"/>
              </a:rPr>
              <a:t> data</a:t>
            </a:r>
            <a:r>
              <a:rPr sz="1400" spc="85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400" spc="40" dirty="0">
                <a:solidFill>
                  <a:srgbClr val="252525"/>
                </a:solidFill>
                <a:latin typeface="Cambria"/>
                <a:cs typeface="Cambria"/>
              </a:rPr>
              <a:t>visualizations.</a:t>
            </a:r>
            <a:endParaRPr sz="1400">
              <a:latin typeface="Cambria"/>
              <a:cs typeface="Cambria"/>
            </a:endParaRPr>
          </a:p>
          <a:p>
            <a:pPr marL="469265" lvl="1" indent="-182245">
              <a:lnSpc>
                <a:spcPct val="100000"/>
              </a:lnSpc>
              <a:spcBef>
                <a:spcPts val="434"/>
              </a:spcBef>
              <a:buClr>
                <a:srgbClr val="6E6E74"/>
              </a:buClr>
              <a:buFont typeface="Wingdings"/>
              <a:buChar char=""/>
              <a:tabLst>
                <a:tab pos="469265" algn="l"/>
              </a:tabLst>
            </a:pPr>
            <a:r>
              <a:rPr sz="1400" b="1" spc="80" dirty="0">
                <a:solidFill>
                  <a:srgbClr val="252525"/>
                </a:solidFill>
                <a:latin typeface="Cambria"/>
                <a:cs typeface="Cambria"/>
              </a:rPr>
              <a:t>Dashboards</a:t>
            </a:r>
            <a:r>
              <a:rPr sz="1400" spc="80" dirty="0">
                <a:solidFill>
                  <a:srgbClr val="252525"/>
                </a:solidFill>
                <a:latin typeface="Cambria"/>
                <a:cs typeface="Cambria"/>
              </a:rPr>
              <a:t>:</a:t>
            </a:r>
            <a:r>
              <a:rPr sz="1400" spc="65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400" spc="50" dirty="0">
                <a:solidFill>
                  <a:srgbClr val="252525"/>
                </a:solidFill>
                <a:latin typeface="Cambria"/>
                <a:cs typeface="Cambria"/>
              </a:rPr>
              <a:t>Interactive</a:t>
            </a:r>
            <a:r>
              <a:rPr sz="1400" spc="90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400" spc="65" dirty="0">
                <a:solidFill>
                  <a:srgbClr val="252525"/>
                </a:solidFill>
                <a:latin typeface="Cambria"/>
                <a:cs typeface="Cambria"/>
              </a:rPr>
              <a:t>data</a:t>
            </a:r>
            <a:r>
              <a:rPr sz="1400" spc="70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400" spc="50" dirty="0">
                <a:solidFill>
                  <a:srgbClr val="252525"/>
                </a:solidFill>
                <a:latin typeface="Cambria"/>
                <a:cs typeface="Cambria"/>
              </a:rPr>
              <a:t>summaries.</a:t>
            </a:r>
            <a:endParaRPr sz="140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675"/>
              </a:spcBef>
            </a:pPr>
            <a:r>
              <a:rPr sz="2000" spc="80" dirty="0">
                <a:latin typeface="Cambria"/>
                <a:cs typeface="Cambria"/>
              </a:rPr>
              <a:t>Recent</a:t>
            </a:r>
            <a:r>
              <a:rPr sz="2000" spc="130" dirty="0">
                <a:latin typeface="Cambria"/>
                <a:cs typeface="Cambria"/>
              </a:rPr>
              <a:t> </a:t>
            </a:r>
            <a:r>
              <a:rPr sz="2000" spc="55" dirty="0">
                <a:latin typeface="Cambria"/>
                <a:cs typeface="Cambria"/>
              </a:rPr>
              <a:t>trends:</a:t>
            </a:r>
            <a:endParaRPr sz="2000">
              <a:latin typeface="Cambria"/>
              <a:cs typeface="Cambria"/>
            </a:endParaRPr>
          </a:p>
          <a:p>
            <a:pPr marL="194945" indent="-182245">
              <a:lnSpc>
                <a:spcPct val="100000"/>
              </a:lnSpc>
              <a:spcBef>
                <a:spcPts val="625"/>
              </a:spcBef>
              <a:buClr>
                <a:srgbClr val="6E6E74"/>
              </a:buClr>
              <a:buSzPct val="78571"/>
              <a:buFont typeface="Wingdings"/>
              <a:buChar char=""/>
              <a:tabLst>
                <a:tab pos="194945" algn="l"/>
              </a:tabLst>
            </a:pPr>
            <a:r>
              <a:rPr sz="1400" spc="65" dirty="0">
                <a:latin typeface="Cambria"/>
                <a:cs typeface="Cambria"/>
              </a:rPr>
              <a:t>Augmented</a:t>
            </a:r>
            <a:r>
              <a:rPr sz="1400" spc="95" dirty="0">
                <a:latin typeface="Cambria"/>
                <a:cs typeface="Cambria"/>
              </a:rPr>
              <a:t> </a:t>
            </a:r>
            <a:r>
              <a:rPr sz="1400" spc="60" dirty="0">
                <a:latin typeface="Cambria"/>
                <a:cs typeface="Cambria"/>
              </a:rPr>
              <a:t>and</a:t>
            </a:r>
            <a:r>
              <a:rPr sz="1400" spc="125" dirty="0">
                <a:latin typeface="Cambria"/>
                <a:cs typeface="Cambria"/>
              </a:rPr>
              <a:t> </a:t>
            </a:r>
            <a:r>
              <a:rPr sz="1400" spc="70" dirty="0">
                <a:latin typeface="Cambria"/>
                <a:cs typeface="Cambria"/>
              </a:rPr>
              <a:t>virtual</a:t>
            </a:r>
            <a:r>
              <a:rPr sz="1400" spc="110" dirty="0">
                <a:latin typeface="Cambria"/>
                <a:cs typeface="Cambria"/>
              </a:rPr>
              <a:t> </a:t>
            </a:r>
            <a:r>
              <a:rPr sz="1400" spc="60" dirty="0">
                <a:latin typeface="Cambria"/>
                <a:cs typeface="Cambria"/>
              </a:rPr>
              <a:t>reality</a:t>
            </a:r>
            <a:r>
              <a:rPr sz="1400" spc="100" dirty="0">
                <a:latin typeface="Cambria"/>
                <a:cs typeface="Cambria"/>
              </a:rPr>
              <a:t> </a:t>
            </a:r>
            <a:r>
              <a:rPr sz="1400" dirty="0">
                <a:latin typeface="Cambria"/>
                <a:cs typeface="Cambria"/>
              </a:rPr>
              <a:t>(AR/VR)</a:t>
            </a:r>
            <a:r>
              <a:rPr sz="1400" spc="140" dirty="0">
                <a:latin typeface="Cambria"/>
                <a:cs typeface="Cambria"/>
              </a:rPr>
              <a:t> </a:t>
            </a:r>
            <a:r>
              <a:rPr sz="1400" spc="45" dirty="0">
                <a:latin typeface="Cambria"/>
                <a:cs typeface="Cambria"/>
              </a:rPr>
              <a:t>visualizations</a:t>
            </a:r>
            <a:endParaRPr sz="1400">
              <a:latin typeface="Cambria"/>
              <a:cs typeface="Cambria"/>
            </a:endParaRPr>
          </a:p>
          <a:p>
            <a:pPr marL="194945" indent="-182245">
              <a:lnSpc>
                <a:spcPct val="100000"/>
              </a:lnSpc>
              <a:spcBef>
                <a:spcPts val="620"/>
              </a:spcBef>
              <a:buClr>
                <a:srgbClr val="6E6E74"/>
              </a:buClr>
              <a:buSzPct val="78571"/>
              <a:buFont typeface="Wingdings"/>
              <a:buChar char=""/>
              <a:tabLst>
                <a:tab pos="194945" algn="l"/>
              </a:tabLst>
            </a:pPr>
            <a:r>
              <a:rPr sz="1400" spc="65" dirty="0">
                <a:latin typeface="Cambria"/>
                <a:cs typeface="Cambria"/>
              </a:rPr>
              <a:t>Real-</a:t>
            </a:r>
            <a:r>
              <a:rPr sz="1400" spc="60" dirty="0">
                <a:latin typeface="Cambria"/>
                <a:cs typeface="Cambria"/>
              </a:rPr>
              <a:t>time</a:t>
            </a:r>
            <a:r>
              <a:rPr sz="1400" spc="80" dirty="0">
                <a:latin typeface="Cambria"/>
                <a:cs typeface="Cambria"/>
              </a:rPr>
              <a:t> </a:t>
            </a:r>
            <a:r>
              <a:rPr sz="1400" spc="60" dirty="0">
                <a:latin typeface="Cambria"/>
                <a:cs typeface="Cambria"/>
              </a:rPr>
              <a:t>and</a:t>
            </a:r>
            <a:r>
              <a:rPr sz="1400" spc="90" dirty="0">
                <a:latin typeface="Cambria"/>
                <a:cs typeface="Cambria"/>
              </a:rPr>
              <a:t> </a:t>
            </a:r>
            <a:r>
              <a:rPr sz="1400" spc="65" dirty="0">
                <a:latin typeface="Cambria"/>
                <a:cs typeface="Cambria"/>
              </a:rPr>
              <a:t>streaming</a:t>
            </a:r>
            <a:r>
              <a:rPr sz="1400" spc="85" dirty="0">
                <a:latin typeface="Cambria"/>
                <a:cs typeface="Cambria"/>
              </a:rPr>
              <a:t> </a:t>
            </a:r>
            <a:r>
              <a:rPr sz="1400" spc="75" dirty="0">
                <a:latin typeface="Cambria"/>
                <a:cs typeface="Cambria"/>
              </a:rPr>
              <a:t>data</a:t>
            </a:r>
            <a:r>
              <a:rPr sz="1400" spc="90" dirty="0">
                <a:latin typeface="Cambria"/>
                <a:cs typeface="Cambria"/>
              </a:rPr>
              <a:t> </a:t>
            </a:r>
            <a:r>
              <a:rPr sz="1400" spc="45" dirty="0">
                <a:latin typeface="Cambria"/>
                <a:cs typeface="Cambria"/>
              </a:rPr>
              <a:t>visualizations</a:t>
            </a:r>
            <a:endParaRPr sz="1400">
              <a:latin typeface="Cambria"/>
              <a:cs typeface="Cambria"/>
            </a:endParaRPr>
          </a:p>
          <a:p>
            <a:pPr marL="194945" indent="-182245">
              <a:lnSpc>
                <a:spcPct val="100000"/>
              </a:lnSpc>
              <a:spcBef>
                <a:spcPts val="615"/>
              </a:spcBef>
              <a:buClr>
                <a:srgbClr val="6E6E74"/>
              </a:buClr>
              <a:buSzPct val="78571"/>
              <a:buFont typeface="Wingdings"/>
              <a:buChar char=""/>
              <a:tabLst>
                <a:tab pos="194945" algn="l"/>
              </a:tabLst>
            </a:pPr>
            <a:r>
              <a:rPr sz="1400" spc="95" dirty="0">
                <a:latin typeface="Cambria"/>
                <a:cs typeface="Cambria"/>
              </a:rPr>
              <a:t>AI-</a:t>
            </a:r>
            <a:r>
              <a:rPr sz="1400" spc="55" dirty="0">
                <a:latin typeface="Cambria"/>
                <a:cs typeface="Cambria"/>
              </a:rPr>
              <a:t>assisted</a:t>
            </a:r>
            <a:r>
              <a:rPr sz="1400" spc="70" dirty="0">
                <a:latin typeface="Cambria"/>
                <a:cs typeface="Cambria"/>
              </a:rPr>
              <a:t> </a:t>
            </a:r>
            <a:r>
              <a:rPr sz="1400" spc="75" dirty="0">
                <a:latin typeface="Cambria"/>
                <a:cs typeface="Cambria"/>
              </a:rPr>
              <a:t>data</a:t>
            </a:r>
            <a:r>
              <a:rPr sz="1400" spc="100" dirty="0">
                <a:latin typeface="Cambria"/>
                <a:cs typeface="Cambria"/>
              </a:rPr>
              <a:t> </a:t>
            </a:r>
            <a:r>
              <a:rPr sz="1400" spc="60" dirty="0">
                <a:latin typeface="Cambria"/>
                <a:cs typeface="Cambria"/>
              </a:rPr>
              <a:t>visualization</a:t>
            </a:r>
            <a:r>
              <a:rPr sz="1400" spc="70" dirty="0">
                <a:latin typeface="Cambria"/>
                <a:cs typeface="Cambria"/>
              </a:rPr>
              <a:t> </a:t>
            </a:r>
            <a:r>
              <a:rPr sz="1400" spc="-20" dirty="0">
                <a:latin typeface="Cambria"/>
                <a:cs typeface="Cambria"/>
              </a:rPr>
              <a:t>tools</a:t>
            </a:r>
            <a:endParaRPr sz="1400">
              <a:latin typeface="Cambria"/>
              <a:cs typeface="Cambria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969266" y="515112"/>
            <a:ext cx="4129970" cy="2281176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947916" y="4828030"/>
            <a:ext cx="4232148" cy="194157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A97DD5C-0DD7-C1CE-4890-C108F24F8944}"/>
              </a:ext>
            </a:extLst>
          </p:cNvPr>
          <p:cNvSpPr/>
          <p:nvPr/>
        </p:nvSpPr>
        <p:spPr>
          <a:xfrm>
            <a:off x="11353800" y="5943600"/>
            <a:ext cx="762000" cy="778992"/>
          </a:xfrm>
          <a:prstGeom prst="rect">
            <a:avLst/>
          </a:prstGeom>
          <a:solidFill>
            <a:srgbClr val="353537"/>
          </a:solidFill>
          <a:ln>
            <a:solidFill>
              <a:srgbClr val="35353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4051" rIns="0" bIns="0" rtlCol="0">
            <a:spAutoFit/>
          </a:bodyPr>
          <a:lstStyle/>
          <a:p>
            <a:pPr marL="128270">
              <a:lnSpc>
                <a:spcPct val="100000"/>
              </a:lnSpc>
              <a:spcBef>
                <a:spcPts val="95"/>
              </a:spcBef>
            </a:pPr>
            <a:r>
              <a:rPr spc="135" dirty="0"/>
              <a:t>Importance</a:t>
            </a:r>
            <a:r>
              <a:rPr spc="95" dirty="0"/>
              <a:t> </a:t>
            </a:r>
            <a:r>
              <a:rPr spc="105" dirty="0"/>
              <a:t>of</a:t>
            </a:r>
            <a:r>
              <a:rPr spc="100" dirty="0"/>
              <a:t> </a:t>
            </a:r>
            <a:r>
              <a:rPr spc="185" dirty="0"/>
              <a:t>Data</a:t>
            </a:r>
            <a:r>
              <a:rPr spc="105" dirty="0"/>
              <a:t> </a:t>
            </a:r>
            <a:r>
              <a:rPr spc="125" dirty="0"/>
              <a:t>Visualization</a:t>
            </a:r>
            <a:r>
              <a:rPr spc="90" dirty="0"/>
              <a:t> </a:t>
            </a:r>
            <a:r>
              <a:rPr spc="160" dirty="0"/>
              <a:t>in</a:t>
            </a:r>
            <a:r>
              <a:rPr spc="85" dirty="0"/>
              <a:t> </a:t>
            </a:r>
            <a:r>
              <a:rPr spc="185" dirty="0"/>
              <a:t>Data</a:t>
            </a:r>
            <a:r>
              <a:rPr spc="105" dirty="0"/>
              <a:t> </a:t>
            </a:r>
            <a:r>
              <a:rPr spc="160" dirty="0"/>
              <a:t>Science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79805" y="987298"/>
            <a:ext cx="6534784" cy="27051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94310" indent="-181610">
              <a:lnSpc>
                <a:spcPct val="100000"/>
              </a:lnSpc>
              <a:spcBef>
                <a:spcPts val="95"/>
              </a:spcBef>
              <a:buClr>
                <a:srgbClr val="6E6E74"/>
              </a:buClr>
              <a:buSzPct val="78125"/>
              <a:buAutoNum type="arabicPeriod"/>
              <a:tabLst>
                <a:tab pos="194310" algn="l"/>
              </a:tabLst>
            </a:pPr>
            <a:r>
              <a:rPr sz="1600" b="1" spc="105" dirty="0">
                <a:latin typeface="Cambria"/>
                <a:cs typeface="Cambria"/>
              </a:rPr>
              <a:t>Trend</a:t>
            </a:r>
            <a:r>
              <a:rPr sz="1600" b="1" spc="145" dirty="0">
                <a:latin typeface="Cambria"/>
                <a:cs typeface="Cambria"/>
              </a:rPr>
              <a:t> </a:t>
            </a:r>
            <a:r>
              <a:rPr sz="1600" b="1" spc="95" dirty="0">
                <a:latin typeface="Cambria"/>
                <a:cs typeface="Cambria"/>
              </a:rPr>
              <a:t>Analysis:</a:t>
            </a:r>
            <a:r>
              <a:rPr sz="1600" b="1" spc="175" dirty="0">
                <a:latin typeface="Cambria"/>
                <a:cs typeface="Cambria"/>
              </a:rPr>
              <a:t> </a:t>
            </a:r>
            <a:r>
              <a:rPr sz="1600" spc="60" dirty="0">
                <a:latin typeface="Cambria"/>
                <a:cs typeface="Cambria"/>
              </a:rPr>
              <a:t>Identify</a:t>
            </a:r>
            <a:r>
              <a:rPr sz="1600" spc="155" dirty="0">
                <a:latin typeface="Cambria"/>
                <a:cs typeface="Cambria"/>
              </a:rPr>
              <a:t> </a:t>
            </a:r>
            <a:r>
              <a:rPr sz="1600" spc="65" dirty="0">
                <a:latin typeface="Cambria"/>
                <a:cs typeface="Cambria"/>
              </a:rPr>
              <a:t>patterns</a:t>
            </a:r>
            <a:r>
              <a:rPr sz="1600" spc="140" dirty="0">
                <a:latin typeface="Cambria"/>
                <a:cs typeface="Cambria"/>
              </a:rPr>
              <a:t> </a:t>
            </a:r>
            <a:r>
              <a:rPr sz="1600" dirty="0">
                <a:latin typeface="Cambria"/>
                <a:cs typeface="Cambria"/>
              </a:rPr>
              <a:t>over</a:t>
            </a:r>
            <a:r>
              <a:rPr sz="1600" spc="130" dirty="0">
                <a:latin typeface="Cambria"/>
                <a:cs typeface="Cambria"/>
              </a:rPr>
              <a:t> </a:t>
            </a:r>
            <a:r>
              <a:rPr sz="1600" spc="65" dirty="0">
                <a:latin typeface="Cambria"/>
                <a:cs typeface="Cambria"/>
              </a:rPr>
              <a:t>time.</a:t>
            </a:r>
            <a:endParaRPr sz="1600">
              <a:latin typeface="Cambria"/>
              <a:cs typeface="Cambria"/>
            </a:endParaRPr>
          </a:p>
          <a:p>
            <a:pPr marL="194310" indent="-181610">
              <a:lnSpc>
                <a:spcPct val="100000"/>
              </a:lnSpc>
              <a:spcBef>
                <a:spcPts val="1500"/>
              </a:spcBef>
              <a:buClr>
                <a:srgbClr val="6E6E74"/>
              </a:buClr>
              <a:buSzPct val="78125"/>
              <a:buAutoNum type="arabicPeriod"/>
              <a:tabLst>
                <a:tab pos="194310" algn="l"/>
              </a:tabLst>
            </a:pPr>
            <a:r>
              <a:rPr sz="1600" b="1" spc="110" dirty="0">
                <a:latin typeface="Cambria"/>
                <a:cs typeface="Cambria"/>
              </a:rPr>
              <a:t>Outlier</a:t>
            </a:r>
            <a:r>
              <a:rPr sz="1600" b="1" spc="180" dirty="0">
                <a:latin typeface="Cambria"/>
                <a:cs typeface="Cambria"/>
              </a:rPr>
              <a:t> </a:t>
            </a:r>
            <a:r>
              <a:rPr sz="1600" b="1" spc="95" dirty="0">
                <a:latin typeface="Cambria"/>
                <a:cs typeface="Cambria"/>
              </a:rPr>
              <a:t>Detection:</a:t>
            </a:r>
            <a:r>
              <a:rPr sz="1600" b="1" spc="254" dirty="0">
                <a:latin typeface="Cambria"/>
                <a:cs typeface="Cambria"/>
              </a:rPr>
              <a:t> </a:t>
            </a:r>
            <a:r>
              <a:rPr sz="1600" spc="90" dirty="0">
                <a:latin typeface="Cambria"/>
                <a:cs typeface="Cambria"/>
              </a:rPr>
              <a:t>Easily</a:t>
            </a:r>
            <a:r>
              <a:rPr sz="1600" spc="125" dirty="0">
                <a:latin typeface="Cambria"/>
                <a:cs typeface="Cambria"/>
              </a:rPr>
              <a:t> </a:t>
            </a:r>
            <a:r>
              <a:rPr sz="1600" dirty="0">
                <a:latin typeface="Cambria"/>
                <a:cs typeface="Cambria"/>
              </a:rPr>
              <a:t>spot</a:t>
            </a:r>
            <a:r>
              <a:rPr sz="1600" spc="160" dirty="0">
                <a:latin typeface="Cambria"/>
                <a:cs typeface="Cambria"/>
              </a:rPr>
              <a:t> </a:t>
            </a:r>
            <a:r>
              <a:rPr sz="1600" spc="55" dirty="0">
                <a:latin typeface="Cambria"/>
                <a:cs typeface="Cambria"/>
              </a:rPr>
              <a:t>anomalies.</a:t>
            </a:r>
            <a:endParaRPr sz="1600">
              <a:latin typeface="Cambria"/>
              <a:cs typeface="Cambria"/>
            </a:endParaRPr>
          </a:p>
          <a:p>
            <a:pPr marL="193675" marR="1090295" indent="-181610">
              <a:lnSpc>
                <a:spcPts val="1820"/>
              </a:lnSpc>
              <a:spcBef>
                <a:spcPts val="1660"/>
              </a:spcBef>
              <a:buClr>
                <a:srgbClr val="6E6E74"/>
              </a:buClr>
              <a:buSzPct val="78125"/>
              <a:buAutoNum type="arabicPeriod"/>
              <a:tabLst>
                <a:tab pos="194945" algn="l"/>
              </a:tabLst>
            </a:pPr>
            <a:r>
              <a:rPr sz="1600" b="1" spc="114" dirty="0">
                <a:latin typeface="Cambria"/>
                <a:cs typeface="Cambria"/>
              </a:rPr>
              <a:t>Insight</a:t>
            </a:r>
            <a:r>
              <a:rPr sz="1600" b="1" spc="195" dirty="0">
                <a:latin typeface="Cambria"/>
                <a:cs typeface="Cambria"/>
              </a:rPr>
              <a:t> </a:t>
            </a:r>
            <a:r>
              <a:rPr sz="1600" b="1" spc="114" dirty="0">
                <a:latin typeface="Cambria"/>
                <a:cs typeface="Cambria"/>
              </a:rPr>
              <a:t>Communication:</a:t>
            </a:r>
            <a:r>
              <a:rPr sz="1600" b="1" spc="254" dirty="0">
                <a:latin typeface="Cambria"/>
                <a:cs typeface="Cambria"/>
              </a:rPr>
              <a:t> </a:t>
            </a:r>
            <a:r>
              <a:rPr sz="1600" spc="70" dirty="0">
                <a:latin typeface="Cambria"/>
                <a:cs typeface="Cambria"/>
              </a:rPr>
              <a:t>Simplifies</a:t>
            </a:r>
            <a:r>
              <a:rPr sz="1600" spc="155" dirty="0">
                <a:latin typeface="Cambria"/>
                <a:cs typeface="Cambria"/>
              </a:rPr>
              <a:t> </a:t>
            </a:r>
            <a:r>
              <a:rPr sz="1600" dirty="0">
                <a:latin typeface="Cambria"/>
                <a:cs typeface="Cambria"/>
              </a:rPr>
              <a:t>complex</a:t>
            </a:r>
            <a:r>
              <a:rPr sz="1600" spc="190" dirty="0">
                <a:latin typeface="Cambria"/>
                <a:cs typeface="Cambria"/>
              </a:rPr>
              <a:t> </a:t>
            </a:r>
            <a:r>
              <a:rPr sz="1600" spc="80" dirty="0">
                <a:latin typeface="Cambria"/>
                <a:cs typeface="Cambria"/>
              </a:rPr>
              <a:t>data</a:t>
            </a:r>
            <a:r>
              <a:rPr sz="1600" spc="160" dirty="0">
                <a:latin typeface="Cambria"/>
                <a:cs typeface="Cambria"/>
              </a:rPr>
              <a:t> </a:t>
            </a:r>
            <a:r>
              <a:rPr sz="1600" spc="-25" dirty="0">
                <a:latin typeface="Cambria"/>
                <a:cs typeface="Cambria"/>
              </a:rPr>
              <a:t>for 	</a:t>
            </a:r>
            <a:r>
              <a:rPr sz="1600" spc="50" dirty="0">
                <a:latin typeface="Cambria"/>
                <a:cs typeface="Cambria"/>
              </a:rPr>
              <a:t>stakeholders.</a:t>
            </a:r>
            <a:endParaRPr sz="1600">
              <a:latin typeface="Cambria"/>
              <a:cs typeface="Cambria"/>
            </a:endParaRPr>
          </a:p>
          <a:p>
            <a:pPr marL="193675" marR="5080" indent="-181610">
              <a:lnSpc>
                <a:spcPts val="1820"/>
              </a:lnSpc>
              <a:spcBef>
                <a:spcPts val="1600"/>
              </a:spcBef>
              <a:buClr>
                <a:srgbClr val="6E6E74"/>
              </a:buClr>
              <a:buSzPct val="78125"/>
              <a:buAutoNum type="arabicPeriod"/>
              <a:tabLst>
                <a:tab pos="194945" algn="l"/>
              </a:tabLst>
            </a:pPr>
            <a:r>
              <a:rPr sz="1600" b="1" spc="105" dirty="0">
                <a:latin typeface="Cambria"/>
                <a:cs typeface="Cambria"/>
              </a:rPr>
              <a:t>Decision</a:t>
            </a:r>
            <a:r>
              <a:rPr sz="1600" b="1" spc="250" dirty="0">
                <a:latin typeface="Cambria"/>
                <a:cs typeface="Cambria"/>
              </a:rPr>
              <a:t> </a:t>
            </a:r>
            <a:r>
              <a:rPr sz="1600" b="1" spc="85" dirty="0">
                <a:latin typeface="Cambria"/>
                <a:cs typeface="Cambria"/>
              </a:rPr>
              <a:t>support:</a:t>
            </a:r>
            <a:r>
              <a:rPr sz="1600" b="1" spc="254" dirty="0">
                <a:latin typeface="Cambria"/>
                <a:cs typeface="Cambria"/>
              </a:rPr>
              <a:t> </a:t>
            </a:r>
            <a:r>
              <a:rPr sz="1600" spc="85" dirty="0">
                <a:latin typeface="Cambria"/>
                <a:cs typeface="Cambria"/>
              </a:rPr>
              <a:t>Enabling</a:t>
            </a:r>
            <a:r>
              <a:rPr sz="1600" spc="210" dirty="0">
                <a:latin typeface="Cambria"/>
                <a:cs typeface="Cambria"/>
              </a:rPr>
              <a:t> </a:t>
            </a:r>
            <a:r>
              <a:rPr sz="1600" spc="55" dirty="0">
                <a:latin typeface="Cambria"/>
                <a:cs typeface="Cambria"/>
              </a:rPr>
              <a:t>quick</a:t>
            </a:r>
            <a:r>
              <a:rPr sz="1600" spc="229" dirty="0">
                <a:latin typeface="Cambria"/>
                <a:cs typeface="Cambria"/>
              </a:rPr>
              <a:t> </a:t>
            </a:r>
            <a:r>
              <a:rPr sz="1600" spc="70" dirty="0">
                <a:latin typeface="Cambria"/>
                <a:cs typeface="Cambria"/>
              </a:rPr>
              <a:t>and</a:t>
            </a:r>
            <a:r>
              <a:rPr sz="1600" spc="225" dirty="0">
                <a:latin typeface="Cambria"/>
                <a:cs typeface="Cambria"/>
              </a:rPr>
              <a:t> </a:t>
            </a:r>
            <a:r>
              <a:rPr sz="1600" dirty="0">
                <a:latin typeface="Cambria"/>
                <a:cs typeface="Cambria"/>
              </a:rPr>
              <a:t>informed</a:t>
            </a:r>
            <a:r>
              <a:rPr sz="1600" spc="225" dirty="0">
                <a:latin typeface="Cambria"/>
                <a:cs typeface="Cambria"/>
              </a:rPr>
              <a:t> </a:t>
            </a:r>
            <a:r>
              <a:rPr sz="1600" dirty="0">
                <a:latin typeface="Cambria"/>
                <a:cs typeface="Cambria"/>
              </a:rPr>
              <a:t>choices</a:t>
            </a:r>
            <a:r>
              <a:rPr sz="1600" spc="210" dirty="0">
                <a:latin typeface="Cambria"/>
                <a:cs typeface="Cambria"/>
              </a:rPr>
              <a:t> </a:t>
            </a:r>
            <a:r>
              <a:rPr sz="1600" dirty="0">
                <a:latin typeface="Cambria"/>
                <a:cs typeface="Cambria"/>
              </a:rPr>
              <a:t>based</a:t>
            </a:r>
            <a:r>
              <a:rPr sz="1600" spc="204" dirty="0">
                <a:latin typeface="Cambria"/>
                <a:cs typeface="Cambria"/>
              </a:rPr>
              <a:t> </a:t>
            </a:r>
            <a:r>
              <a:rPr sz="1600" spc="-25" dirty="0">
                <a:latin typeface="Cambria"/>
                <a:cs typeface="Cambria"/>
              </a:rPr>
              <a:t>on 	</a:t>
            </a:r>
            <a:r>
              <a:rPr sz="1600" spc="65" dirty="0">
                <a:latin typeface="Cambria"/>
                <a:cs typeface="Cambria"/>
              </a:rPr>
              <a:t>visual</a:t>
            </a:r>
            <a:r>
              <a:rPr sz="1600" spc="120" dirty="0">
                <a:latin typeface="Cambria"/>
                <a:cs typeface="Cambria"/>
              </a:rPr>
              <a:t> </a:t>
            </a:r>
            <a:r>
              <a:rPr sz="1600" spc="55" dirty="0">
                <a:latin typeface="Cambria"/>
                <a:cs typeface="Cambria"/>
              </a:rPr>
              <a:t>insights</a:t>
            </a:r>
            <a:endParaRPr sz="1600">
              <a:latin typeface="Cambria"/>
              <a:cs typeface="Cambria"/>
            </a:endParaRPr>
          </a:p>
          <a:p>
            <a:pPr marL="194945" indent="-182245">
              <a:lnSpc>
                <a:spcPts val="1880"/>
              </a:lnSpc>
              <a:spcBef>
                <a:spcPts val="1460"/>
              </a:spcBef>
              <a:buClr>
                <a:srgbClr val="6E6E74"/>
              </a:buClr>
              <a:buSzPct val="78125"/>
              <a:buAutoNum type="arabicPeriod"/>
              <a:tabLst>
                <a:tab pos="194945" algn="l"/>
              </a:tabLst>
            </a:pPr>
            <a:r>
              <a:rPr sz="1600" b="1" spc="114" dirty="0">
                <a:latin typeface="Cambria"/>
                <a:cs typeface="Cambria"/>
              </a:rPr>
              <a:t>Pattern</a:t>
            </a:r>
            <a:r>
              <a:rPr sz="1600" b="1" spc="160" dirty="0">
                <a:latin typeface="Cambria"/>
                <a:cs typeface="Cambria"/>
              </a:rPr>
              <a:t> </a:t>
            </a:r>
            <a:r>
              <a:rPr sz="1600" b="1" spc="90" dirty="0">
                <a:latin typeface="Cambria"/>
                <a:cs typeface="Cambria"/>
              </a:rPr>
              <a:t>recognition:</a:t>
            </a:r>
            <a:r>
              <a:rPr sz="1600" b="1" spc="190" dirty="0">
                <a:latin typeface="Cambria"/>
                <a:cs typeface="Cambria"/>
              </a:rPr>
              <a:t> </a:t>
            </a:r>
            <a:r>
              <a:rPr sz="1600" spc="65" dirty="0">
                <a:latin typeface="Cambria"/>
                <a:cs typeface="Cambria"/>
              </a:rPr>
              <a:t>Identifying</a:t>
            </a:r>
            <a:r>
              <a:rPr sz="1600" spc="130" dirty="0">
                <a:latin typeface="Cambria"/>
                <a:cs typeface="Cambria"/>
              </a:rPr>
              <a:t> </a:t>
            </a:r>
            <a:r>
              <a:rPr sz="1600" spc="55" dirty="0">
                <a:latin typeface="Cambria"/>
                <a:cs typeface="Cambria"/>
              </a:rPr>
              <a:t>trends</a:t>
            </a:r>
            <a:r>
              <a:rPr sz="1600" spc="140" dirty="0">
                <a:latin typeface="Cambria"/>
                <a:cs typeface="Cambria"/>
              </a:rPr>
              <a:t> </a:t>
            </a:r>
            <a:r>
              <a:rPr sz="1600" spc="70" dirty="0">
                <a:latin typeface="Cambria"/>
                <a:cs typeface="Cambria"/>
              </a:rPr>
              <a:t>and</a:t>
            </a:r>
            <a:r>
              <a:rPr sz="1600" spc="130" dirty="0">
                <a:latin typeface="Cambria"/>
                <a:cs typeface="Cambria"/>
              </a:rPr>
              <a:t> </a:t>
            </a:r>
            <a:r>
              <a:rPr sz="1600" spc="60" dirty="0">
                <a:latin typeface="Cambria"/>
                <a:cs typeface="Cambria"/>
              </a:rPr>
              <a:t>anomalies</a:t>
            </a:r>
            <a:r>
              <a:rPr sz="1600" spc="100" dirty="0">
                <a:latin typeface="Cambria"/>
                <a:cs typeface="Cambria"/>
              </a:rPr>
              <a:t> </a:t>
            </a:r>
            <a:r>
              <a:rPr sz="1600" spc="90" dirty="0">
                <a:latin typeface="Cambria"/>
                <a:cs typeface="Cambria"/>
              </a:rPr>
              <a:t>that</a:t>
            </a:r>
            <a:r>
              <a:rPr sz="1600" spc="125" dirty="0">
                <a:latin typeface="Cambria"/>
                <a:cs typeface="Cambria"/>
              </a:rPr>
              <a:t> </a:t>
            </a:r>
            <a:r>
              <a:rPr sz="1600" spc="45" dirty="0">
                <a:latin typeface="Cambria"/>
                <a:cs typeface="Cambria"/>
              </a:rPr>
              <a:t>may</a:t>
            </a:r>
            <a:endParaRPr sz="1600">
              <a:latin typeface="Cambria"/>
              <a:cs typeface="Cambria"/>
            </a:endParaRPr>
          </a:p>
          <a:p>
            <a:pPr marL="194945">
              <a:lnSpc>
                <a:spcPts val="1880"/>
              </a:lnSpc>
            </a:pPr>
            <a:r>
              <a:rPr sz="1600" dirty="0">
                <a:latin typeface="Cambria"/>
                <a:cs typeface="Cambria"/>
              </a:rPr>
              <a:t>be</a:t>
            </a:r>
            <a:r>
              <a:rPr sz="1600" spc="170" dirty="0">
                <a:latin typeface="Cambria"/>
                <a:cs typeface="Cambria"/>
              </a:rPr>
              <a:t> </a:t>
            </a:r>
            <a:r>
              <a:rPr sz="1600" spc="50" dirty="0">
                <a:latin typeface="Cambria"/>
                <a:cs typeface="Cambria"/>
              </a:rPr>
              <a:t>missed</a:t>
            </a:r>
            <a:r>
              <a:rPr sz="1600" spc="145" dirty="0">
                <a:latin typeface="Cambria"/>
                <a:cs typeface="Cambria"/>
              </a:rPr>
              <a:t> </a:t>
            </a:r>
            <a:r>
              <a:rPr sz="1600" spc="65" dirty="0">
                <a:latin typeface="Cambria"/>
                <a:cs typeface="Cambria"/>
              </a:rPr>
              <a:t>in</a:t>
            </a:r>
            <a:r>
              <a:rPr sz="1600" spc="170" dirty="0">
                <a:latin typeface="Cambria"/>
                <a:cs typeface="Cambria"/>
              </a:rPr>
              <a:t> </a:t>
            </a:r>
            <a:r>
              <a:rPr sz="1600" dirty="0">
                <a:latin typeface="Cambria"/>
                <a:cs typeface="Cambria"/>
              </a:rPr>
              <a:t>raw</a:t>
            </a:r>
            <a:r>
              <a:rPr sz="1600" spc="170" dirty="0">
                <a:latin typeface="Cambria"/>
                <a:cs typeface="Cambria"/>
              </a:rPr>
              <a:t> </a:t>
            </a:r>
            <a:r>
              <a:rPr sz="1600" spc="65" dirty="0">
                <a:latin typeface="Cambria"/>
                <a:cs typeface="Cambria"/>
              </a:rPr>
              <a:t>data.</a:t>
            </a:r>
            <a:endParaRPr sz="1600">
              <a:latin typeface="Cambria"/>
              <a:cs typeface="Cambr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79805" y="4783912"/>
            <a:ext cx="4027804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130" dirty="0">
                <a:latin typeface="Cambria"/>
                <a:cs typeface="Cambria"/>
              </a:rPr>
              <a:t>Example</a:t>
            </a:r>
            <a:r>
              <a:rPr sz="1600" b="1" spc="120" dirty="0">
                <a:latin typeface="Cambria"/>
                <a:cs typeface="Cambria"/>
              </a:rPr>
              <a:t> </a:t>
            </a:r>
            <a:r>
              <a:rPr sz="1600" b="1" spc="75" dirty="0">
                <a:latin typeface="Cambria"/>
                <a:cs typeface="Cambria"/>
              </a:rPr>
              <a:t>of</a:t>
            </a:r>
            <a:r>
              <a:rPr sz="1600" b="1" spc="145" dirty="0">
                <a:latin typeface="Cambria"/>
                <a:cs typeface="Cambria"/>
              </a:rPr>
              <a:t> </a:t>
            </a:r>
            <a:r>
              <a:rPr sz="1600" b="1" spc="120" dirty="0">
                <a:latin typeface="Cambria"/>
                <a:cs typeface="Cambria"/>
              </a:rPr>
              <a:t>an</a:t>
            </a:r>
            <a:r>
              <a:rPr sz="1600" b="1" spc="140" dirty="0">
                <a:latin typeface="Cambria"/>
                <a:cs typeface="Cambria"/>
              </a:rPr>
              <a:t> </a:t>
            </a:r>
            <a:r>
              <a:rPr sz="1600" b="1" spc="100" dirty="0">
                <a:latin typeface="Cambria"/>
                <a:cs typeface="Cambria"/>
              </a:rPr>
              <a:t>interactive</a:t>
            </a:r>
            <a:r>
              <a:rPr sz="1600" b="1" spc="155" dirty="0">
                <a:latin typeface="Cambria"/>
                <a:cs typeface="Cambria"/>
              </a:rPr>
              <a:t> </a:t>
            </a:r>
            <a:r>
              <a:rPr sz="1600" b="1" spc="80" dirty="0">
                <a:latin typeface="Cambria"/>
                <a:cs typeface="Cambria"/>
              </a:rPr>
              <a:t>dashboard:</a:t>
            </a:r>
            <a:endParaRPr sz="1600">
              <a:latin typeface="Cambria"/>
              <a:cs typeface="Cambria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4751832" y="705612"/>
            <a:ext cx="6553200" cy="6152515"/>
            <a:chOff x="4751832" y="705612"/>
            <a:chExt cx="6553200" cy="615251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88580" y="705612"/>
              <a:ext cx="3538728" cy="294894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51832" y="3654551"/>
              <a:ext cx="6553200" cy="3203446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64465">
              <a:lnSpc>
                <a:spcPct val="100000"/>
              </a:lnSpc>
              <a:spcBef>
                <a:spcPts val="50"/>
              </a:spcBef>
            </a:pPr>
            <a:fld id="{81D60167-4931-47E6-BA6A-407CBD079E47}" type="slidenum">
              <a:rPr spc="-50" dirty="0"/>
              <a:t>6</a:t>
            </a:fld>
            <a:endParaRPr spc="-5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4BCDB38-BBD5-985F-0682-27532FF3A88E}"/>
              </a:ext>
            </a:extLst>
          </p:cNvPr>
          <p:cNvSpPr/>
          <p:nvPr/>
        </p:nvSpPr>
        <p:spPr>
          <a:xfrm>
            <a:off x="11353800" y="5943600"/>
            <a:ext cx="762000" cy="778992"/>
          </a:xfrm>
          <a:prstGeom prst="rect">
            <a:avLst/>
          </a:prstGeom>
          <a:solidFill>
            <a:srgbClr val="353537"/>
          </a:solidFill>
          <a:ln>
            <a:solidFill>
              <a:srgbClr val="35353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8C1796-7E32-0670-B2F1-CC6D0F1A0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981" y="273558"/>
            <a:ext cx="10182860" cy="430887"/>
          </a:xfrm>
        </p:spPr>
        <p:txBody>
          <a:bodyPr/>
          <a:lstStyle/>
          <a:p>
            <a:r>
              <a:rPr lang="en-US" dirty="0"/>
              <a:t>History and Evolution of Data Visualization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7ED4AB-A068-32C7-E0DD-9779468963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3981" y="914400"/>
            <a:ext cx="6228918" cy="6001643"/>
          </a:xfrm>
        </p:spPr>
        <p:txBody>
          <a:bodyPr/>
          <a:lstStyle/>
          <a:p>
            <a:r>
              <a:rPr lang="en-US" sz="2400" b="1" dirty="0"/>
              <a:t>Early Beginnings: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1600s</a:t>
            </a:r>
            <a:r>
              <a:rPr lang="en-US" dirty="0"/>
              <a:t>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Maps and simple charts used for navigation and trade.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William Playfair introduced:</a:t>
            </a:r>
          </a:p>
          <a:p>
            <a:pPr marL="1600200" lvl="3" indent="-228600">
              <a:buFont typeface="Arial" panose="020B0604020202020204" pitchFamily="34" charset="0"/>
              <a:buChar char="•"/>
            </a:pPr>
            <a:r>
              <a:rPr lang="en-US" dirty="0"/>
              <a:t>Line charts for trends over time.</a:t>
            </a:r>
          </a:p>
          <a:p>
            <a:pPr marL="1600200" lvl="3" indent="-228600">
              <a:buFont typeface="Arial" panose="020B0604020202020204" pitchFamily="34" charset="0"/>
              <a:buChar char="•"/>
            </a:pPr>
            <a:r>
              <a:rPr lang="en-US" dirty="0"/>
              <a:t>Bar charts for comparative analysis.</a:t>
            </a:r>
          </a:p>
          <a:p>
            <a:pPr lvl="3"/>
            <a:endParaRPr lang="en-US" dirty="0"/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US" b="1" dirty="0"/>
              <a:t> 1700s</a:t>
            </a:r>
            <a:r>
              <a:rPr lang="en-US" dirty="0"/>
              <a:t>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Development of pie charts for proportional data representation.</a:t>
            </a:r>
          </a:p>
          <a:p>
            <a:pPr lvl="2"/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1800s: Pioneering Works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Charles Minard’s "Napoleon’s March":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dirty="0"/>
              <a:t>Combines multiple data dimensions (e.g., geography, temperature, troop size).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dirty="0"/>
              <a:t>A landmark in storytelling through visualization.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Florence Nightingale: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dirty="0"/>
              <a:t>Rose diagrams for medical statistics.</a:t>
            </a:r>
          </a:p>
          <a:p>
            <a:pPr marL="2114550" lvl="4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sz="2400" b="1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A651C08-479E-9C3E-2330-BFDFD6B698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2846" y="696424"/>
            <a:ext cx="4436109" cy="327509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A847605-11A2-B3F8-9C73-540D33DC98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4715" y="3951467"/>
            <a:ext cx="3260234" cy="2825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7671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8B71C7-2599-E091-C546-B6729FFF4A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3DD2E0-D080-678E-6C2E-3CB3A1B362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981" y="273558"/>
            <a:ext cx="10182860" cy="430887"/>
          </a:xfrm>
        </p:spPr>
        <p:txBody>
          <a:bodyPr/>
          <a:lstStyle/>
          <a:p>
            <a:r>
              <a:rPr lang="en-US" dirty="0"/>
              <a:t>History and Evolution of Data Visualization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80B7F6-96DB-9996-FA07-0E429BB69B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3981" y="914400"/>
            <a:ext cx="6228918" cy="5539978"/>
          </a:xfrm>
        </p:spPr>
        <p:txBody>
          <a:bodyPr/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1900s</a:t>
            </a:r>
            <a:r>
              <a:rPr lang="en-US" dirty="0"/>
              <a:t>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Introduction of computers: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dirty="0"/>
              <a:t>Enabled more complex and precise visualizations.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dirty="0"/>
              <a:t>Early graphical software for statistical analysis.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John Tukey’s Exploratory Data Analysis: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dirty="0"/>
              <a:t>Promoted the use of visual methods to uncover data patterns.</a:t>
            </a:r>
          </a:p>
          <a:p>
            <a:endParaRPr lang="en-US" sz="2400" b="1" dirty="0"/>
          </a:p>
          <a:p>
            <a:r>
              <a:rPr lang="en-US" sz="2400" b="1" dirty="0"/>
              <a:t>Modern Era: Interactive &amp; Big Data Tools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Emergence of dynamic and interactive tools: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b="1" dirty="0"/>
              <a:t>Tableau, Power BI, </a:t>
            </a:r>
            <a:r>
              <a:rPr lang="en-US" b="1" dirty="0" err="1"/>
              <a:t>Plotly</a:t>
            </a:r>
            <a:r>
              <a:rPr lang="en-US" dirty="0"/>
              <a:t> for user-driven insights.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Focus on accessibility: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dirty="0"/>
              <a:t>Data storytelling tailored for diverse audiences.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Incorporation of AI: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dirty="0"/>
              <a:t>Automated insights and recommendations in visualization tools.</a:t>
            </a:r>
          </a:p>
          <a:p>
            <a:endParaRPr lang="en-US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DEC48F-D25E-DD19-2963-6D7598598B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9400" y="4098230"/>
            <a:ext cx="4564912" cy="23240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05A902-A6EC-F8DD-4A55-AC8B38E3DA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2899" y="1400337"/>
            <a:ext cx="4409434" cy="1727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9476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2A5B8-092D-0301-1D0F-F11231ACF1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981" y="273558"/>
            <a:ext cx="10182860" cy="430887"/>
          </a:xfrm>
        </p:spPr>
        <p:txBody>
          <a:bodyPr/>
          <a:lstStyle/>
          <a:p>
            <a:pPr algn="ctr"/>
            <a:r>
              <a:rPr lang="en-US" dirty="0"/>
              <a:t>Data Visualization Growth Over Periods of time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4D1E83-1019-BB22-E19B-9526D4681B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50" t="12223" r="6250" b="11111"/>
          <a:stretch/>
        </p:blipFill>
        <p:spPr>
          <a:xfrm>
            <a:off x="1045311" y="762000"/>
            <a:ext cx="9220200" cy="454424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80971A8-B133-5537-B71A-B5723E57D85B}"/>
              </a:ext>
            </a:extLst>
          </p:cNvPr>
          <p:cNvSpPr txBox="1"/>
          <p:nvPr/>
        </p:nvSpPr>
        <p:spPr>
          <a:xfrm>
            <a:off x="1045311" y="5638800"/>
            <a:ext cx="72390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/>
              <a:t>Stanford Lecture About History of DataViz</a:t>
            </a:r>
          </a:p>
          <a:p>
            <a:r>
              <a:rPr lang="en-US" dirty="0">
                <a:hlinkClick r:id="rId3"/>
              </a:rPr>
              <a:t>https://youtu.be/N00g9Q9stBo?si=0MldlsGhECqgUkSd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20441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67AABE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996</TotalTime>
  <Words>2605</Words>
  <Application>Microsoft Office PowerPoint</Application>
  <PresentationFormat>Widescreen</PresentationFormat>
  <Paragraphs>384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Arial</vt:lpstr>
      <vt:lpstr>Arial MT</vt:lpstr>
      <vt:lpstr>Brush Script MT</vt:lpstr>
      <vt:lpstr>Cambria</vt:lpstr>
      <vt:lpstr>Wingdings</vt:lpstr>
      <vt:lpstr>Office Theme</vt:lpstr>
      <vt:lpstr>Introduction to Data Visualization Data Visualization Course – Lecture 1</vt:lpstr>
      <vt:lpstr>What is Data?</vt:lpstr>
      <vt:lpstr>Sources of Data</vt:lpstr>
      <vt:lpstr>Importance of Data in the Modern World</vt:lpstr>
      <vt:lpstr>Overview of Data Visualization</vt:lpstr>
      <vt:lpstr>Importance of Data Visualization in Data Science</vt:lpstr>
      <vt:lpstr>History and Evolution of Data Visualization</vt:lpstr>
      <vt:lpstr>History and Evolution of Data Visualization</vt:lpstr>
      <vt:lpstr>Data Visualization Growth Over Periods of time</vt:lpstr>
      <vt:lpstr>Storytelling with Data: Communicating Insights Effectively</vt:lpstr>
      <vt:lpstr>The Importance of Data Storytelling</vt:lpstr>
      <vt:lpstr>Principles of Good Data Storytelling</vt:lpstr>
      <vt:lpstr>Data Storytelling vs. Data Visualization</vt:lpstr>
      <vt:lpstr>Applications of Data Storytelling</vt:lpstr>
      <vt:lpstr>Effective vs. Ineffective Visualizations</vt:lpstr>
      <vt:lpstr>Case Studies</vt:lpstr>
      <vt:lpstr>Case Studies</vt:lpstr>
      <vt:lpstr>Common Types of Data Plots</vt:lpstr>
      <vt:lpstr>Common Types of Data Plots</vt:lpstr>
      <vt:lpstr>Common Types of Data Plots</vt:lpstr>
      <vt:lpstr>Types of Data Plots We Will Learn…</vt:lpstr>
      <vt:lpstr>Data Visualization Tools</vt:lpstr>
      <vt:lpstr>PowerPoint Presentation</vt:lpstr>
      <vt:lpstr>Overview of Python Libraries for Data Visualization</vt:lpstr>
      <vt:lpstr>Overview of Python Libraries for Data Visualization</vt:lpstr>
      <vt:lpstr>Other tools for Data Visualization</vt:lpstr>
      <vt:lpstr>Summary and Next Steps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Visualization</dc:title>
  <dc:creator>Imran Nawar</dc:creator>
  <cp:keywords>DIP Lab ICP</cp:keywords>
  <cp:lastModifiedBy>Ali Haider</cp:lastModifiedBy>
  <cp:revision>21</cp:revision>
  <dcterms:created xsi:type="dcterms:W3CDTF">2025-01-25T03:15:38Z</dcterms:created>
  <dcterms:modified xsi:type="dcterms:W3CDTF">2025-01-26T14:37:57Z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2024-09-15T00:00:00Z</vt:filetime>
  </property>
  <property fmtid="{D5CDD505-2E9C-101B-9397-08002B2CF9AE}" pid="3" name="Creator">
    <vt:lpwstr>Microsoft® PowerPoint® for Microsoft 365</vt:lpwstr>
  </property>
  <property fmtid="{D5CDD505-2E9C-101B-9397-08002B2CF9AE}" pid="4" name="LastSaved">
    <vt:filetime>2025-01-25T00:00:00Z</vt:filetime>
  </property>
  <property fmtid="{D5CDD505-2E9C-101B-9397-08002B2CF9AE}" pid="5" name="Producer">
    <vt:lpwstr>Microsoft® PowerPoint® for Microsoft 365</vt:lpwstr>
  </property>
</Properties>
</file>